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96" r:id="rId1"/>
  </p:sldMasterIdLst>
  <p:sldIdLst>
    <p:sldId id="256" r:id="rId2"/>
    <p:sldId id="259" r:id="rId3"/>
    <p:sldId id="260" r:id="rId4"/>
    <p:sldId id="262" r:id="rId5"/>
    <p:sldId id="263" r:id="rId6"/>
    <p:sldId id="267" r:id="rId7"/>
    <p:sldId id="265" r:id="rId8"/>
    <p:sldId id="266" r:id="rId9"/>
    <p:sldId id="268" r:id="rId10"/>
    <p:sldId id="269" r:id="rId11"/>
    <p:sldId id="270" r:id="rId12"/>
    <p:sldId id="272" r:id="rId13"/>
    <p:sldId id="274" r:id="rId14"/>
    <p:sldId id="275" r:id="rId15"/>
    <p:sldId id="276" r:id="rId16"/>
    <p:sldId id="277" r:id="rId17"/>
    <p:sldId id="278" r:id="rId18"/>
    <p:sldId id="279" r:id="rId19"/>
    <p:sldId id="280" r:id="rId20"/>
    <p:sldId id="281" r:id="rId21"/>
    <p:sldId id="283" r:id="rId22"/>
    <p:sldId id="284" r:id="rId23"/>
    <p:sldId id="288" r:id="rId24"/>
    <p:sldId id="289" r:id="rId25"/>
    <p:sldId id="290" r:id="rId26"/>
    <p:sldId id="285" r:id="rId27"/>
    <p:sldId id="286" r:id="rId28"/>
    <p:sldId id="291" r:id="rId29"/>
    <p:sldId id="287" r:id="rId3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1" d="100"/>
          <a:sy n="71" d="100"/>
        </p:scale>
        <p:origin x="696" y="7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BFB0033-FA60-4CBD-9FFB-CB55392F8A72}" type="doc">
      <dgm:prSet loTypeId="urn:microsoft.com/office/officeart/2016/7/layout/RepeatingBendingProcessNew" loCatId="process" qsTypeId="urn:microsoft.com/office/officeart/2005/8/quickstyle/simple1" qsCatId="simple" csTypeId="urn:microsoft.com/office/officeart/2005/8/colors/colorful2" csCatId="colorful" phldr="1"/>
      <dgm:spPr/>
      <dgm:t>
        <a:bodyPr/>
        <a:lstStyle/>
        <a:p>
          <a:endParaRPr lang="en-US"/>
        </a:p>
      </dgm:t>
    </dgm:pt>
    <dgm:pt modelId="{396EEB5B-71C9-4497-BA02-44D6FD544CF2}">
      <dgm:prSet custT="1"/>
      <dgm:spPr/>
      <dgm:t>
        <a:bodyPr/>
        <a:lstStyle/>
        <a:p>
          <a:r>
            <a:rPr lang="en-US" sz="1800" dirty="0">
              <a:latin typeface="Bahnschrift" panose="020B0502040204020203" pitchFamily="34" charset="0"/>
            </a:rPr>
            <a:t>Project</a:t>
          </a:r>
          <a:r>
            <a:rPr lang="en-US" sz="1800" baseline="0" dirty="0">
              <a:latin typeface="Bahnschrift" panose="020B0502040204020203" pitchFamily="34" charset="0"/>
            </a:rPr>
            <a:t> Planning</a:t>
          </a:r>
          <a:endParaRPr lang="en-US" sz="1800" dirty="0">
            <a:latin typeface="Bahnschrift" panose="020B0502040204020203" pitchFamily="34" charset="0"/>
          </a:endParaRPr>
        </a:p>
      </dgm:t>
    </dgm:pt>
    <dgm:pt modelId="{53AE20FA-13AF-4D80-B34F-02111A5DDF89}" type="parTrans" cxnId="{9DA7E0BC-E735-4699-9D8B-F8E028B20FFF}">
      <dgm:prSet/>
      <dgm:spPr/>
      <dgm:t>
        <a:bodyPr/>
        <a:lstStyle/>
        <a:p>
          <a:endParaRPr lang="en-US" sz="1800"/>
        </a:p>
      </dgm:t>
    </dgm:pt>
    <dgm:pt modelId="{DC204231-CA44-49E1-B10F-65B8311397F0}" type="sibTrans" cxnId="{9DA7E0BC-E735-4699-9D8B-F8E028B20FFF}">
      <dgm:prSet custT="1"/>
      <dgm:spPr>
        <a:ln>
          <a:solidFill>
            <a:schemeClr val="tx1"/>
          </a:solidFill>
        </a:ln>
      </dgm:spPr>
      <dgm:t>
        <a:bodyPr/>
        <a:lstStyle/>
        <a:p>
          <a:endParaRPr lang="en-US" sz="1800" b="1"/>
        </a:p>
      </dgm:t>
    </dgm:pt>
    <dgm:pt modelId="{2E7EB403-5B87-4D2B-9A00-C1BED722CFC5}">
      <dgm:prSet custT="1"/>
      <dgm:spPr/>
      <dgm:t>
        <a:bodyPr/>
        <a:lstStyle/>
        <a:p>
          <a:r>
            <a:rPr lang="en-US" sz="1800" dirty="0">
              <a:latin typeface="Bahnschrift" panose="020B0502040204020203" pitchFamily="34" charset="0"/>
            </a:rPr>
            <a:t>Registration and Login page for user</a:t>
          </a:r>
          <a:endParaRPr lang="en-US" sz="1800" b="0" dirty="0">
            <a:latin typeface="Bahnschrift" panose="020B0502040204020203" pitchFamily="34" charset="0"/>
          </a:endParaRPr>
        </a:p>
      </dgm:t>
    </dgm:pt>
    <dgm:pt modelId="{332A6F2A-B626-47AB-89E9-ADF22A224125}" type="parTrans" cxnId="{C04DA508-AE49-46E1-A00C-F3F25FF07B1B}">
      <dgm:prSet/>
      <dgm:spPr/>
      <dgm:t>
        <a:bodyPr/>
        <a:lstStyle/>
        <a:p>
          <a:endParaRPr lang="en-US" sz="1800"/>
        </a:p>
      </dgm:t>
    </dgm:pt>
    <dgm:pt modelId="{257D9275-2A70-4E24-A85B-3B21F1223C2E}" type="sibTrans" cxnId="{C04DA508-AE49-46E1-A00C-F3F25FF07B1B}">
      <dgm:prSet custT="1"/>
      <dgm:spPr>
        <a:ln>
          <a:solidFill>
            <a:schemeClr val="tx2"/>
          </a:solidFill>
        </a:ln>
      </dgm:spPr>
      <dgm:t>
        <a:bodyPr/>
        <a:lstStyle/>
        <a:p>
          <a:endParaRPr lang="en-US" sz="1800"/>
        </a:p>
      </dgm:t>
    </dgm:pt>
    <dgm:pt modelId="{26E27EF6-625D-48AB-B249-E75E407BDB5F}">
      <dgm:prSet custT="1"/>
      <dgm:spPr/>
      <dgm:t>
        <a:bodyPr/>
        <a:lstStyle/>
        <a:p>
          <a:r>
            <a:rPr lang="en-US" sz="1800" b="0" dirty="0">
              <a:latin typeface="Bahnschrift" panose="020B0502040204020203" pitchFamily="34" charset="0"/>
            </a:rPr>
            <a:t>User Database</a:t>
          </a:r>
        </a:p>
      </dgm:t>
    </dgm:pt>
    <dgm:pt modelId="{6DBFF9D1-9D2F-43CE-9FCD-ECC3C56EE0CE}" type="parTrans" cxnId="{08451EAE-BFEA-43C2-8B37-A3CD82FC1EA6}">
      <dgm:prSet/>
      <dgm:spPr/>
      <dgm:t>
        <a:bodyPr/>
        <a:lstStyle/>
        <a:p>
          <a:endParaRPr lang="en-US" sz="1800"/>
        </a:p>
      </dgm:t>
    </dgm:pt>
    <dgm:pt modelId="{683D4FAE-E92D-4682-A7BB-8F247A93074D}" type="sibTrans" cxnId="{08451EAE-BFEA-43C2-8B37-A3CD82FC1EA6}">
      <dgm:prSet custT="1"/>
      <dgm:spPr>
        <a:ln>
          <a:solidFill>
            <a:schemeClr val="tx2"/>
          </a:solidFill>
        </a:ln>
      </dgm:spPr>
      <dgm:t>
        <a:bodyPr/>
        <a:lstStyle/>
        <a:p>
          <a:endParaRPr lang="en-US" sz="1800"/>
        </a:p>
      </dgm:t>
    </dgm:pt>
    <dgm:pt modelId="{E21D3888-8FB9-460E-9C56-58D5165802E2}">
      <dgm:prSet custT="1"/>
      <dgm:spPr/>
      <dgm:t>
        <a:bodyPr/>
        <a:lstStyle/>
        <a:p>
          <a:r>
            <a:rPr lang="en-US" sz="1800" dirty="0">
              <a:latin typeface="Bahnschrift" panose="020B0502040204020203" pitchFamily="34" charset="0"/>
            </a:rPr>
            <a:t>Front-End User Interface Design and Implementation</a:t>
          </a:r>
        </a:p>
      </dgm:t>
    </dgm:pt>
    <dgm:pt modelId="{A937980A-0491-460A-9608-A3B4730727FE}" type="parTrans" cxnId="{9696EA04-E068-439A-956E-A1464BBAFB9F}">
      <dgm:prSet/>
      <dgm:spPr/>
      <dgm:t>
        <a:bodyPr/>
        <a:lstStyle/>
        <a:p>
          <a:endParaRPr lang="en-US" sz="1800"/>
        </a:p>
      </dgm:t>
    </dgm:pt>
    <dgm:pt modelId="{B3998A75-2AB9-4C4D-9437-ADAC5AE72BD3}" type="sibTrans" cxnId="{9696EA04-E068-439A-956E-A1464BBAFB9F}">
      <dgm:prSet custT="1"/>
      <dgm:spPr>
        <a:ln>
          <a:solidFill>
            <a:schemeClr val="tx2"/>
          </a:solidFill>
        </a:ln>
      </dgm:spPr>
      <dgm:t>
        <a:bodyPr/>
        <a:lstStyle/>
        <a:p>
          <a:endParaRPr lang="en-US" sz="1800" dirty="0"/>
        </a:p>
      </dgm:t>
    </dgm:pt>
    <dgm:pt modelId="{236DCFDB-89D5-465F-9BC9-5D75A087A061}">
      <dgm:prSet custT="1"/>
      <dgm:spPr/>
      <dgm:t>
        <a:bodyPr/>
        <a:lstStyle/>
        <a:p>
          <a:r>
            <a:rPr lang="en-US" sz="1800" b="0" dirty="0">
              <a:latin typeface="Bahnschrift" panose="020B0502040204020203" pitchFamily="34" charset="0"/>
            </a:rPr>
            <a:t>Front-end and Back-end Integration</a:t>
          </a:r>
        </a:p>
      </dgm:t>
    </dgm:pt>
    <dgm:pt modelId="{C17383DF-D21B-4213-97DB-7F4DDA415D50}" type="parTrans" cxnId="{82FD2A12-0799-4B5F-ABD2-0726222DF980}">
      <dgm:prSet/>
      <dgm:spPr/>
      <dgm:t>
        <a:bodyPr/>
        <a:lstStyle/>
        <a:p>
          <a:endParaRPr lang="en-US" sz="1800"/>
        </a:p>
      </dgm:t>
    </dgm:pt>
    <dgm:pt modelId="{9C7EBD38-215E-4CA8-A982-F6AF0622F227}" type="sibTrans" cxnId="{82FD2A12-0799-4B5F-ABD2-0726222DF980}">
      <dgm:prSet/>
      <dgm:spPr/>
      <dgm:t>
        <a:bodyPr/>
        <a:lstStyle/>
        <a:p>
          <a:endParaRPr lang="en-US" sz="1800"/>
        </a:p>
      </dgm:t>
    </dgm:pt>
    <dgm:pt modelId="{1A9122FE-9D1B-46FA-AC60-33B03117BD8C}">
      <dgm:prSet custT="1"/>
      <dgm:spPr/>
      <dgm:t>
        <a:bodyPr/>
        <a:lstStyle/>
        <a:p>
          <a:r>
            <a:rPr lang="en-US" sz="1800" b="0">
              <a:latin typeface="Bahnschrift" panose="020B0502040204020203" pitchFamily="34" charset="0"/>
            </a:rPr>
            <a:t>Land Details and Services Page</a:t>
          </a:r>
          <a:endParaRPr lang="en-US" sz="1800" b="0" dirty="0">
            <a:latin typeface="Bahnschrift" panose="020B0502040204020203" pitchFamily="34" charset="0"/>
          </a:endParaRPr>
        </a:p>
      </dgm:t>
    </dgm:pt>
    <dgm:pt modelId="{13D55B6A-A533-42FA-90DF-E7EE9ED0C32C}" type="parTrans" cxnId="{D4D41517-65B3-416B-A8E6-7BE3F4DABC7F}">
      <dgm:prSet/>
      <dgm:spPr/>
      <dgm:t>
        <a:bodyPr/>
        <a:lstStyle/>
        <a:p>
          <a:endParaRPr lang="en-IN"/>
        </a:p>
      </dgm:t>
    </dgm:pt>
    <dgm:pt modelId="{66C80331-8035-4375-B261-3D45C31A6AC1}" type="sibTrans" cxnId="{D4D41517-65B3-416B-A8E6-7BE3F4DABC7F}">
      <dgm:prSet/>
      <dgm:spPr/>
      <dgm:t>
        <a:bodyPr/>
        <a:lstStyle/>
        <a:p>
          <a:endParaRPr lang="en-IN"/>
        </a:p>
      </dgm:t>
    </dgm:pt>
    <dgm:pt modelId="{BFED3346-4E34-4C1F-AD49-74B1A94E9568}">
      <dgm:prSet custT="1"/>
      <dgm:spPr/>
      <dgm:t>
        <a:bodyPr/>
        <a:lstStyle/>
        <a:p>
          <a:r>
            <a:rPr lang="en-US" sz="1800" b="0" dirty="0">
              <a:latin typeface="Bahnschrift" panose="020B0502040204020203" pitchFamily="34" charset="0"/>
            </a:rPr>
            <a:t>Admin Login and Pending Requests</a:t>
          </a:r>
        </a:p>
      </dgm:t>
    </dgm:pt>
    <dgm:pt modelId="{B856F537-02A0-4F8F-B65B-F9062332A06F}" type="parTrans" cxnId="{461AC8A7-A28C-4DDC-8764-BE1C80C5EAB9}">
      <dgm:prSet/>
      <dgm:spPr/>
      <dgm:t>
        <a:bodyPr/>
        <a:lstStyle/>
        <a:p>
          <a:endParaRPr lang="en-IN"/>
        </a:p>
      </dgm:t>
    </dgm:pt>
    <dgm:pt modelId="{05C149F2-6387-4396-B4DE-77694D003A7B}" type="sibTrans" cxnId="{461AC8A7-A28C-4DDC-8764-BE1C80C5EAB9}">
      <dgm:prSet/>
      <dgm:spPr/>
      <dgm:t>
        <a:bodyPr/>
        <a:lstStyle/>
        <a:p>
          <a:endParaRPr lang="en-IN"/>
        </a:p>
      </dgm:t>
    </dgm:pt>
    <dgm:pt modelId="{1B88925E-BEC9-7E41-958E-C5F4880FA9D1}" type="pres">
      <dgm:prSet presAssocID="{BBFB0033-FA60-4CBD-9FFB-CB55392F8A72}" presName="Name0" presStyleCnt="0">
        <dgm:presLayoutVars>
          <dgm:dir/>
          <dgm:resizeHandles val="exact"/>
        </dgm:presLayoutVars>
      </dgm:prSet>
      <dgm:spPr/>
    </dgm:pt>
    <dgm:pt modelId="{C39369B7-3CCA-0146-A6D1-D05AAD5F4A34}" type="pres">
      <dgm:prSet presAssocID="{396EEB5B-71C9-4497-BA02-44D6FD544CF2}" presName="node" presStyleLbl="node1" presStyleIdx="0" presStyleCnt="7">
        <dgm:presLayoutVars>
          <dgm:bulletEnabled val="1"/>
        </dgm:presLayoutVars>
      </dgm:prSet>
      <dgm:spPr/>
    </dgm:pt>
    <dgm:pt modelId="{0E9CC13D-61E9-7D4E-B5AC-BAA7BCA09DF5}" type="pres">
      <dgm:prSet presAssocID="{DC204231-CA44-49E1-B10F-65B8311397F0}" presName="sibTrans" presStyleLbl="sibTrans1D1" presStyleIdx="0" presStyleCnt="6"/>
      <dgm:spPr/>
    </dgm:pt>
    <dgm:pt modelId="{D2B0C8B2-3836-5343-9DDD-D06BD460A5B4}" type="pres">
      <dgm:prSet presAssocID="{DC204231-CA44-49E1-B10F-65B8311397F0}" presName="connectorText" presStyleLbl="sibTrans1D1" presStyleIdx="0" presStyleCnt="6"/>
      <dgm:spPr/>
    </dgm:pt>
    <dgm:pt modelId="{40B261B6-28C9-C849-B3D6-ECF0760F1243}" type="pres">
      <dgm:prSet presAssocID="{2E7EB403-5B87-4D2B-9A00-C1BED722CFC5}" presName="node" presStyleLbl="node1" presStyleIdx="1" presStyleCnt="7">
        <dgm:presLayoutVars>
          <dgm:bulletEnabled val="1"/>
        </dgm:presLayoutVars>
      </dgm:prSet>
      <dgm:spPr/>
    </dgm:pt>
    <dgm:pt modelId="{DED91CA4-8441-B945-B711-5CCA5FDFE6F2}" type="pres">
      <dgm:prSet presAssocID="{257D9275-2A70-4E24-A85B-3B21F1223C2E}" presName="sibTrans" presStyleLbl="sibTrans1D1" presStyleIdx="1" presStyleCnt="6"/>
      <dgm:spPr/>
    </dgm:pt>
    <dgm:pt modelId="{AC427F9C-7577-674F-9822-8936F9DA350D}" type="pres">
      <dgm:prSet presAssocID="{257D9275-2A70-4E24-A85B-3B21F1223C2E}" presName="connectorText" presStyleLbl="sibTrans1D1" presStyleIdx="1" presStyleCnt="6"/>
      <dgm:spPr/>
    </dgm:pt>
    <dgm:pt modelId="{4BAB1719-88DD-4FF5-A046-803A07B78529}" type="pres">
      <dgm:prSet presAssocID="{1A9122FE-9D1B-46FA-AC60-33B03117BD8C}" presName="node" presStyleLbl="node1" presStyleIdx="2" presStyleCnt="7">
        <dgm:presLayoutVars>
          <dgm:bulletEnabled val="1"/>
        </dgm:presLayoutVars>
      </dgm:prSet>
      <dgm:spPr/>
    </dgm:pt>
    <dgm:pt modelId="{5C5146F5-AEDC-45D6-A323-917AF5CDA6E1}" type="pres">
      <dgm:prSet presAssocID="{66C80331-8035-4375-B261-3D45C31A6AC1}" presName="sibTrans" presStyleLbl="sibTrans1D1" presStyleIdx="2" presStyleCnt="6"/>
      <dgm:spPr/>
    </dgm:pt>
    <dgm:pt modelId="{9FFA9D7C-125E-4720-9809-C88C94C1C065}" type="pres">
      <dgm:prSet presAssocID="{66C80331-8035-4375-B261-3D45C31A6AC1}" presName="connectorText" presStyleLbl="sibTrans1D1" presStyleIdx="2" presStyleCnt="6"/>
      <dgm:spPr/>
    </dgm:pt>
    <dgm:pt modelId="{2487478D-68C0-F546-BC50-4ED0392F09A9}" type="pres">
      <dgm:prSet presAssocID="{26E27EF6-625D-48AB-B249-E75E407BDB5F}" presName="node" presStyleLbl="node1" presStyleIdx="3" presStyleCnt="7">
        <dgm:presLayoutVars>
          <dgm:bulletEnabled val="1"/>
        </dgm:presLayoutVars>
      </dgm:prSet>
      <dgm:spPr/>
    </dgm:pt>
    <dgm:pt modelId="{3EA6C5BE-04A8-064A-901A-E9096EEBB332}" type="pres">
      <dgm:prSet presAssocID="{683D4FAE-E92D-4682-A7BB-8F247A93074D}" presName="sibTrans" presStyleLbl="sibTrans1D1" presStyleIdx="3" presStyleCnt="6"/>
      <dgm:spPr/>
    </dgm:pt>
    <dgm:pt modelId="{42D595C7-A257-6F46-9A39-C215C56A0FC7}" type="pres">
      <dgm:prSet presAssocID="{683D4FAE-E92D-4682-A7BB-8F247A93074D}" presName="connectorText" presStyleLbl="sibTrans1D1" presStyleIdx="3" presStyleCnt="6"/>
      <dgm:spPr/>
    </dgm:pt>
    <dgm:pt modelId="{1B533A2D-C87A-4CBF-9DBF-EEB9D56715F9}" type="pres">
      <dgm:prSet presAssocID="{BFED3346-4E34-4C1F-AD49-74B1A94E9568}" presName="node" presStyleLbl="node1" presStyleIdx="4" presStyleCnt="7">
        <dgm:presLayoutVars>
          <dgm:bulletEnabled val="1"/>
        </dgm:presLayoutVars>
      </dgm:prSet>
      <dgm:spPr/>
    </dgm:pt>
    <dgm:pt modelId="{80B6056F-E07F-4FE0-8195-87A171FEBAE6}" type="pres">
      <dgm:prSet presAssocID="{05C149F2-6387-4396-B4DE-77694D003A7B}" presName="sibTrans" presStyleLbl="sibTrans1D1" presStyleIdx="4" presStyleCnt="6"/>
      <dgm:spPr/>
    </dgm:pt>
    <dgm:pt modelId="{D04E6A38-1B22-4D4A-8C23-511472B365BE}" type="pres">
      <dgm:prSet presAssocID="{05C149F2-6387-4396-B4DE-77694D003A7B}" presName="connectorText" presStyleLbl="sibTrans1D1" presStyleIdx="4" presStyleCnt="6"/>
      <dgm:spPr/>
    </dgm:pt>
    <dgm:pt modelId="{14640028-3FD0-7C46-97FA-920F55DCF33F}" type="pres">
      <dgm:prSet presAssocID="{E21D3888-8FB9-460E-9C56-58D5165802E2}" presName="node" presStyleLbl="node1" presStyleIdx="5" presStyleCnt="7">
        <dgm:presLayoutVars>
          <dgm:bulletEnabled val="1"/>
        </dgm:presLayoutVars>
      </dgm:prSet>
      <dgm:spPr/>
    </dgm:pt>
    <dgm:pt modelId="{0C7BCF70-9D49-BF4D-9068-EDFB7E0262D2}" type="pres">
      <dgm:prSet presAssocID="{B3998A75-2AB9-4C4D-9437-ADAC5AE72BD3}" presName="sibTrans" presStyleLbl="sibTrans1D1" presStyleIdx="5" presStyleCnt="6"/>
      <dgm:spPr/>
    </dgm:pt>
    <dgm:pt modelId="{9F8F1862-F6D7-6243-9470-80DCA12A7F51}" type="pres">
      <dgm:prSet presAssocID="{B3998A75-2AB9-4C4D-9437-ADAC5AE72BD3}" presName="connectorText" presStyleLbl="sibTrans1D1" presStyleIdx="5" presStyleCnt="6"/>
      <dgm:spPr/>
    </dgm:pt>
    <dgm:pt modelId="{86784EC3-EC6A-3847-8963-897C0A41CB93}" type="pres">
      <dgm:prSet presAssocID="{236DCFDB-89D5-465F-9BC9-5D75A087A061}" presName="node" presStyleLbl="node1" presStyleIdx="6" presStyleCnt="7">
        <dgm:presLayoutVars>
          <dgm:bulletEnabled val="1"/>
        </dgm:presLayoutVars>
      </dgm:prSet>
      <dgm:spPr/>
    </dgm:pt>
  </dgm:ptLst>
  <dgm:cxnLst>
    <dgm:cxn modelId="{9696EA04-E068-439A-956E-A1464BBAFB9F}" srcId="{BBFB0033-FA60-4CBD-9FFB-CB55392F8A72}" destId="{E21D3888-8FB9-460E-9C56-58D5165802E2}" srcOrd="5" destOrd="0" parTransId="{A937980A-0491-460A-9608-A3B4730727FE}" sibTransId="{B3998A75-2AB9-4C4D-9437-ADAC5AE72BD3}"/>
    <dgm:cxn modelId="{6D711707-3FBF-F044-BE4C-1357CE452B49}" type="presOf" srcId="{DC204231-CA44-49E1-B10F-65B8311397F0}" destId="{0E9CC13D-61E9-7D4E-B5AC-BAA7BCA09DF5}" srcOrd="0" destOrd="0" presId="urn:microsoft.com/office/officeart/2016/7/layout/RepeatingBendingProcessNew"/>
    <dgm:cxn modelId="{C04DA508-AE49-46E1-A00C-F3F25FF07B1B}" srcId="{BBFB0033-FA60-4CBD-9FFB-CB55392F8A72}" destId="{2E7EB403-5B87-4D2B-9A00-C1BED722CFC5}" srcOrd="1" destOrd="0" parTransId="{332A6F2A-B626-47AB-89E9-ADF22A224125}" sibTransId="{257D9275-2A70-4E24-A85B-3B21F1223C2E}"/>
    <dgm:cxn modelId="{82FD2A12-0799-4B5F-ABD2-0726222DF980}" srcId="{BBFB0033-FA60-4CBD-9FFB-CB55392F8A72}" destId="{236DCFDB-89D5-465F-9BC9-5D75A087A061}" srcOrd="6" destOrd="0" parTransId="{C17383DF-D21B-4213-97DB-7F4DDA415D50}" sibTransId="{9C7EBD38-215E-4CA8-A982-F6AF0622F227}"/>
    <dgm:cxn modelId="{D4D41517-65B3-416B-A8E6-7BE3F4DABC7F}" srcId="{BBFB0033-FA60-4CBD-9FFB-CB55392F8A72}" destId="{1A9122FE-9D1B-46FA-AC60-33B03117BD8C}" srcOrd="2" destOrd="0" parTransId="{13D55B6A-A533-42FA-90DF-E7EE9ED0C32C}" sibTransId="{66C80331-8035-4375-B261-3D45C31A6AC1}"/>
    <dgm:cxn modelId="{B5BDEA18-13FF-9E4D-9811-14AE7458EF11}" type="presOf" srcId="{683D4FAE-E92D-4682-A7BB-8F247A93074D}" destId="{42D595C7-A257-6F46-9A39-C215C56A0FC7}" srcOrd="1" destOrd="0" presId="urn:microsoft.com/office/officeart/2016/7/layout/RepeatingBendingProcessNew"/>
    <dgm:cxn modelId="{B5226733-6355-0949-A3A7-D0425EB7C1FB}" type="presOf" srcId="{B3998A75-2AB9-4C4D-9437-ADAC5AE72BD3}" destId="{0C7BCF70-9D49-BF4D-9068-EDFB7E0262D2}" srcOrd="0" destOrd="0" presId="urn:microsoft.com/office/officeart/2016/7/layout/RepeatingBendingProcessNew"/>
    <dgm:cxn modelId="{2BD14640-2838-1541-A8EF-F533FE52476E}" type="presOf" srcId="{257D9275-2A70-4E24-A85B-3B21F1223C2E}" destId="{DED91CA4-8441-B945-B711-5CCA5FDFE6F2}" srcOrd="0" destOrd="0" presId="urn:microsoft.com/office/officeart/2016/7/layout/RepeatingBendingProcessNew"/>
    <dgm:cxn modelId="{59995141-0BC5-AB49-B4C4-D62D4EA0A32A}" type="presOf" srcId="{2E7EB403-5B87-4D2B-9A00-C1BED722CFC5}" destId="{40B261B6-28C9-C849-B3D6-ECF0760F1243}" srcOrd="0" destOrd="0" presId="urn:microsoft.com/office/officeart/2016/7/layout/RepeatingBendingProcessNew"/>
    <dgm:cxn modelId="{D71CA946-2CD7-7842-8C0B-48C273D54546}" type="presOf" srcId="{257D9275-2A70-4E24-A85B-3B21F1223C2E}" destId="{AC427F9C-7577-674F-9822-8936F9DA350D}" srcOrd="1" destOrd="0" presId="urn:microsoft.com/office/officeart/2016/7/layout/RepeatingBendingProcessNew"/>
    <dgm:cxn modelId="{3E715A6D-95AE-4F51-A93B-422B6B88F5A4}" type="presOf" srcId="{BFED3346-4E34-4C1F-AD49-74B1A94E9568}" destId="{1B533A2D-C87A-4CBF-9DBF-EEB9D56715F9}" srcOrd="0" destOrd="0" presId="urn:microsoft.com/office/officeart/2016/7/layout/RepeatingBendingProcessNew"/>
    <dgm:cxn modelId="{445D0751-91E2-D34E-9EB1-15233C9ABE1B}" type="presOf" srcId="{B3998A75-2AB9-4C4D-9437-ADAC5AE72BD3}" destId="{9F8F1862-F6D7-6243-9470-80DCA12A7F51}" srcOrd="1" destOrd="0" presId="urn:microsoft.com/office/officeart/2016/7/layout/RepeatingBendingProcessNew"/>
    <dgm:cxn modelId="{25D99158-386A-43BA-8177-4D253B32E097}" type="presOf" srcId="{05C149F2-6387-4396-B4DE-77694D003A7B}" destId="{80B6056F-E07F-4FE0-8195-87A171FEBAE6}" srcOrd="0" destOrd="0" presId="urn:microsoft.com/office/officeart/2016/7/layout/RepeatingBendingProcessNew"/>
    <dgm:cxn modelId="{B310C47E-C9BC-D54E-BE7F-53E6C25D533C}" type="presOf" srcId="{BBFB0033-FA60-4CBD-9FFB-CB55392F8A72}" destId="{1B88925E-BEC9-7E41-958E-C5F4880FA9D1}" srcOrd="0" destOrd="0" presId="urn:microsoft.com/office/officeart/2016/7/layout/RepeatingBendingProcessNew"/>
    <dgm:cxn modelId="{BDE3A18E-A1AE-2B4B-B389-6BE936741826}" type="presOf" srcId="{E21D3888-8FB9-460E-9C56-58D5165802E2}" destId="{14640028-3FD0-7C46-97FA-920F55DCF33F}" srcOrd="0" destOrd="0" presId="urn:microsoft.com/office/officeart/2016/7/layout/RepeatingBendingProcessNew"/>
    <dgm:cxn modelId="{461AC8A7-A28C-4DDC-8764-BE1C80C5EAB9}" srcId="{BBFB0033-FA60-4CBD-9FFB-CB55392F8A72}" destId="{BFED3346-4E34-4C1F-AD49-74B1A94E9568}" srcOrd="4" destOrd="0" parTransId="{B856F537-02A0-4F8F-B65B-F9062332A06F}" sibTransId="{05C149F2-6387-4396-B4DE-77694D003A7B}"/>
    <dgm:cxn modelId="{C89B6FAC-D6BF-224E-ABAD-B8971A1D9097}" type="presOf" srcId="{396EEB5B-71C9-4497-BA02-44D6FD544CF2}" destId="{C39369B7-3CCA-0146-A6D1-D05AAD5F4A34}" srcOrd="0" destOrd="0" presId="urn:microsoft.com/office/officeart/2016/7/layout/RepeatingBendingProcessNew"/>
    <dgm:cxn modelId="{08451EAE-BFEA-43C2-8B37-A3CD82FC1EA6}" srcId="{BBFB0033-FA60-4CBD-9FFB-CB55392F8A72}" destId="{26E27EF6-625D-48AB-B249-E75E407BDB5F}" srcOrd="3" destOrd="0" parTransId="{6DBFF9D1-9D2F-43CE-9FCD-ECC3C56EE0CE}" sibTransId="{683D4FAE-E92D-4682-A7BB-8F247A93074D}"/>
    <dgm:cxn modelId="{9DA7E0BC-E735-4699-9D8B-F8E028B20FFF}" srcId="{BBFB0033-FA60-4CBD-9FFB-CB55392F8A72}" destId="{396EEB5B-71C9-4497-BA02-44D6FD544CF2}" srcOrd="0" destOrd="0" parTransId="{53AE20FA-13AF-4D80-B34F-02111A5DDF89}" sibTransId="{DC204231-CA44-49E1-B10F-65B8311397F0}"/>
    <dgm:cxn modelId="{4D52EFC5-927C-2A48-AAC4-35506B7340D2}" type="presOf" srcId="{DC204231-CA44-49E1-B10F-65B8311397F0}" destId="{D2B0C8B2-3836-5343-9DDD-D06BD460A5B4}" srcOrd="1" destOrd="0" presId="urn:microsoft.com/office/officeart/2016/7/layout/RepeatingBendingProcessNew"/>
    <dgm:cxn modelId="{BE11F3C6-36F6-CB48-B2E2-0D244BB16D5B}" type="presOf" srcId="{236DCFDB-89D5-465F-9BC9-5D75A087A061}" destId="{86784EC3-EC6A-3847-8963-897C0A41CB93}" srcOrd="0" destOrd="0" presId="urn:microsoft.com/office/officeart/2016/7/layout/RepeatingBendingProcessNew"/>
    <dgm:cxn modelId="{4F1839CB-1EF9-E941-9813-F36226AEAA60}" type="presOf" srcId="{683D4FAE-E92D-4682-A7BB-8F247A93074D}" destId="{3EA6C5BE-04A8-064A-901A-E9096EEBB332}" srcOrd="0" destOrd="0" presId="urn:microsoft.com/office/officeart/2016/7/layout/RepeatingBendingProcessNew"/>
    <dgm:cxn modelId="{941D17CC-B2CA-1649-9762-52079AA7CAFE}" type="presOf" srcId="{26E27EF6-625D-48AB-B249-E75E407BDB5F}" destId="{2487478D-68C0-F546-BC50-4ED0392F09A9}" srcOrd="0" destOrd="0" presId="urn:microsoft.com/office/officeart/2016/7/layout/RepeatingBendingProcessNew"/>
    <dgm:cxn modelId="{ECDEBFCD-25E2-4FC0-9DE4-3E51423AF13C}" type="presOf" srcId="{1A9122FE-9D1B-46FA-AC60-33B03117BD8C}" destId="{4BAB1719-88DD-4FF5-A046-803A07B78529}" srcOrd="0" destOrd="0" presId="urn:microsoft.com/office/officeart/2016/7/layout/RepeatingBendingProcessNew"/>
    <dgm:cxn modelId="{0BB439CE-BFEE-482A-9358-5D9233B36FC6}" type="presOf" srcId="{66C80331-8035-4375-B261-3D45C31A6AC1}" destId="{9FFA9D7C-125E-4720-9809-C88C94C1C065}" srcOrd="1" destOrd="0" presId="urn:microsoft.com/office/officeart/2016/7/layout/RepeatingBendingProcessNew"/>
    <dgm:cxn modelId="{3F6728E5-B9AF-403C-994B-170B389C49F3}" type="presOf" srcId="{66C80331-8035-4375-B261-3D45C31A6AC1}" destId="{5C5146F5-AEDC-45D6-A323-917AF5CDA6E1}" srcOrd="0" destOrd="0" presId="urn:microsoft.com/office/officeart/2016/7/layout/RepeatingBendingProcessNew"/>
    <dgm:cxn modelId="{3A0301FA-AFF0-437C-9D8B-04836A760AE6}" type="presOf" srcId="{05C149F2-6387-4396-B4DE-77694D003A7B}" destId="{D04E6A38-1B22-4D4A-8C23-511472B365BE}" srcOrd="1" destOrd="0" presId="urn:microsoft.com/office/officeart/2016/7/layout/RepeatingBendingProcessNew"/>
    <dgm:cxn modelId="{C2FBC59F-2B70-0C4D-9DF6-C4B5089CA8A3}" type="presParOf" srcId="{1B88925E-BEC9-7E41-958E-C5F4880FA9D1}" destId="{C39369B7-3CCA-0146-A6D1-D05AAD5F4A34}" srcOrd="0" destOrd="0" presId="urn:microsoft.com/office/officeart/2016/7/layout/RepeatingBendingProcessNew"/>
    <dgm:cxn modelId="{F03F40A4-E284-1443-A4C8-3DE61A1E5015}" type="presParOf" srcId="{1B88925E-BEC9-7E41-958E-C5F4880FA9D1}" destId="{0E9CC13D-61E9-7D4E-B5AC-BAA7BCA09DF5}" srcOrd="1" destOrd="0" presId="urn:microsoft.com/office/officeart/2016/7/layout/RepeatingBendingProcessNew"/>
    <dgm:cxn modelId="{63F8A9E4-A8C9-9942-9C88-E650B2766969}" type="presParOf" srcId="{0E9CC13D-61E9-7D4E-B5AC-BAA7BCA09DF5}" destId="{D2B0C8B2-3836-5343-9DDD-D06BD460A5B4}" srcOrd="0" destOrd="0" presId="urn:microsoft.com/office/officeart/2016/7/layout/RepeatingBendingProcessNew"/>
    <dgm:cxn modelId="{D732B8C5-30AA-0640-A303-20AAC45DEECE}" type="presParOf" srcId="{1B88925E-BEC9-7E41-958E-C5F4880FA9D1}" destId="{40B261B6-28C9-C849-B3D6-ECF0760F1243}" srcOrd="2" destOrd="0" presId="urn:microsoft.com/office/officeart/2016/7/layout/RepeatingBendingProcessNew"/>
    <dgm:cxn modelId="{3428E5DC-DE79-D44E-8432-878FD6A01BD9}" type="presParOf" srcId="{1B88925E-BEC9-7E41-958E-C5F4880FA9D1}" destId="{DED91CA4-8441-B945-B711-5CCA5FDFE6F2}" srcOrd="3" destOrd="0" presId="urn:microsoft.com/office/officeart/2016/7/layout/RepeatingBendingProcessNew"/>
    <dgm:cxn modelId="{AEAC85BF-9798-0D45-81EE-27F56DAE9192}" type="presParOf" srcId="{DED91CA4-8441-B945-B711-5CCA5FDFE6F2}" destId="{AC427F9C-7577-674F-9822-8936F9DA350D}" srcOrd="0" destOrd="0" presId="urn:microsoft.com/office/officeart/2016/7/layout/RepeatingBendingProcessNew"/>
    <dgm:cxn modelId="{3741EF36-8AE7-4C9C-8415-A9A6A1AE1DB2}" type="presParOf" srcId="{1B88925E-BEC9-7E41-958E-C5F4880FA9D1}" destId="{4BAB1719-88DD-4FF5-A046-803A07B78529}" srcOrd="4" destOrd="0" presId="urn:microsoft.com/office/officeart/2016/7/layout/RepeatingBendingProcessNew"/>
    <dgm:cxn modelId="{2E8F35BB-58B2-4211-B45E-B1578EC00657}" type="presParOf" srcId="{1B88925E-BEC9-7E41-958E-C5F4880FA9D1}" destId="{5C5146F5-AEDC-45D6-A323-917AF5CDA6E1}" srcOrd="5" destOrd="0" presId="urn:microsoft.com/office/officeart/2016/7/layout/RepeatingBendingProcessNew"/>
    <dgm:cxn modelId="{CF86227A-0BD3-4DFC-A0DD-4B1D86CE7559}" type="presParOf" srcId="{5C5146F5-AEDC-45D6-A323-917AF5CDA6E1}" destId="{9FFA9D7C-125E-4720-9809-C88C94C1C065}" srcOrd="0" destOrd="0" presId="urn:microsoft.com/office/officeart/2016/7/layout/RepeatingBendingProcessNew"/>
    <dgm:cxn modelId="{100CCDE1-B119-1247-8F1A-67C046AD9385}" type="presParOf" srcId="{1B88925E-BEC9-7E41-958E-C5F4880FA9D1}" destId="{2487478D-68C0-F546-BC50-4ED0392F09A9}" srcOrd="6" destOrd="0" presId="urn:microsoft.com/office/officeart/2016/7/layout/RepeatingBendingProcessNew"/>
    <dgm:cxn modelId="{05C401CC-4BF7-794A-8782-9305FF381A55}" type="presParOf" srcId="{1B88925E-BEC9-7E41-958E-C5F4880FA9D1}" destId="{3EA6C5BE-04A8-064A-901A-E9096EEBB332}" srcOrd="7" destOrd="0" presId="urn:microsoft.com/office/officeart/2016/7/layout/RepeatingBendingProcessNew"/>
    <dgm:cxn modelId="{5C936221-88E7-2B4F-A6CB-EFA3CDD7A7B2}" type="presParOf" srcId="{3EA6C5BE-04A8-064A-901A-E9096EEBB332}" destId="{42D595C7-A257-6F46-9A39-C215C56A0FC7}" srcOrd="0" destOrd="0" presId="urn:microsoft.com/office/officeart/2016/7/layout/RepeatingBendingProcessNew"/>
    <dgm:cxn modelId="{DDC89107-1D18-4301-A5ED-5A6BD042179A}" type="presParOf" srcId="{1B88925E-BEC9-7E41-958E-C5F4880FA9D1}" destId="{1B533A2D-C87A-4CBF-9DBF-EEB9D56715F9}" srcOrd="8" destOrd="0" presId="urn:microsoft.com/office/officeart/2016/7/layout/RepeatingBendingProcessNew"/>
    <dgm:cxn modelId="{0C34FA28-457C-4CB7-9F67-9DD9744E5FC9}" type="presParOf" srcId="{1B88925E-BEC9-7E41-958E-C5F4880FA9D1}" destId="{80B6056F-E07F-4FE0-8195-87A171FEBAE6}" srcOrd="9" destOrd="0" presId="urn:microsoft.com/office/officeart/2016/7/layout/RepeatingBendingProcessNew"/>
    <dgm:cxn modelId="{5164A18D-4E72-4D45-88F4-74D02D8A6700}" type="presParOf" srcId="{80B6056F-E07F-4FE0-8195-87A171FEBAE6}" destId="{D04E6A38-1B22-4D4A-8C23-511472B365BE}" srcOrd="0" destOrd="0" presId="urn:microsoft.com/office/officeart/2016/7/layout/RepeatingBendingProcessNew"/>
    <dgm:cxn modelId="{A8D24A30-2F1C-264F-9074-14871C4994D7}" type="presParOf" srcId="{1B88925E-BEC9-7E41-958E-C5F4880FA9D1}" destId="{14640028-3FD0-7C46-97FA-920F55DCF33F}" srcOrd="10" destOrd="0" presId="urn:microsoft.com/office/officeart/2016/7/layout/RepeatingBendingProcessNew"/>
    <dgm:cxn modelId="{6F9F683E-7DC6-414E-A628-C62B0411B436}" type="presParOf" srcId="{1B88925E-BEC9-7E41-958E-C5F4880FA9D1}" destId="{0C7BCF70-9D49-BF4D-9068-EDFB7E0262D2}" srcOrd="11" destOrd="0" presId="urn:microsoft.com/office/officeart/2016/7/layout/RepeatingBendingProcessNew"/>
    <dgm:cxn modelId="{5FA9BF36-29ED-0F4A-85CB-2F2FA37298D2}" type="presParOf" srcId="{0C7BCF70-9D49-BF4D-9068-EDFB7E0262D2}" destId="{9F8F1862-F6D7-6243-9470-80DCA12A7F51}" srcOrd="0" destOrd="0" presId="urn:microsoft.com/office/officeart/2016/7/layout/RepeatingBendingProcessNew"/>
    <dgm:cxn modelId="{CB71728F-0EF3-0648-BE7D-79E1E6741090}" type="presParOf" srcId="{1B88925E-BEC9-7E41-958E-C5F4880FA9D1}" destId="{86784EC3-EC6A-3847-8963-897C0A41CB93}" srcOrd="12" destOrd="0" presId="urn:microsoft.com/office/officeart/2016/7/layout/RepeatingBendingProcessNew"/>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E9CC13D-61E9-7D4E-B5AC-BAA7BCA09DF5}">
      <dsp:nvSpPr>
        <dsp:cNvPr id="0" name=""/>
        <dsp:cNvSpPr/>
      </dsp:nvSpPr>
      <dsp:spPr>
        <a:xfrm>
          <a:off x="2121934" y="1305663"/>
          <a:ext cx="457403" cy="91440"/>
        </a:xfrm>
        <a:custGeom>
          <a:avLst/>
          <a:gdLst/>
          <a:ahLst/>
          <a:cxnLst/>
          <a:rect l="0" t="0" r="0" b="0"/>
          <a:pathLst>
            <a:path>
              <a:moveTo>
                <a:pt x="0" y="45720"/>
              </a:moveTo>
              <a:lnTo>
                <a:pt x="457403" y="45720"/>
              </a:lnTo>
            </a:path>
          </a:pathLst>
        </a:custGeom>
        <a:noFill/>
        <a:ln w="6350" cap="flat" cmpd="sng" algn="ctr">
          <a:solidFill>
            <a:schemeClr val="tx1"/>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00100">
            <a:lnSpc>
              <a:spcPct val="90000"/>
            </a:lnSpc>
            <a:spcBef>
              <a:spcPct val="0"/>
            </a:spcBef>
            <a:spcAft>
              <a:spcPct val="35000"/>
            </a:spcAft>
            <a:buNone/>
          </a:pPr>
          <a:endParaRPr lang="en-US" sz="1800" b="1" kern="1200"/>
        </a:p>
      </dsp:txBody>
      <dsp:txXfrm>
        <a:off x="2338435" y="1348943"/>
        <a:ext cx="24400" cy="4880"/>
      </dsp:txXfrm>
    </dsp:sp>
    <dsp:sp modelId="{C39369B7-3CCA-0146-A6D1-D05AAD5F4A34}">
      <dsp:nvSpPr>
        <dsp:cNvPr id="0" name=""/>
        <dsp:cNvSpPr/>
      </dsp:nvSpPr>
      <dsp:spPr>
        <a:xfrm>
          <a:off x="1980" y="714857"/>
          <a:ext cx="2121753" cy="1273052"/>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3968" tIns="109132" rIns="103968" bIns="109132"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Bahnschrift" panose="020B0502040204020203" pitchFamily="34" charset="0"/>
            </a:rPr>
            <a:t>Project</a:t>
          </a:r>
          <a:r>
            <a:rPr lang="en-US" sz="1800" kern="1200" baseline="0" dirty="0">
              <a:latin typeface="Bahnschrift" panose="020B0502040204020203" pitchFamily="34" charset="0"/>
            </a:rPr>
            <a:t> Planning</a:t>
          </a:r>
          <a:endParaRPr lang="en-US" sz="1800" kern="1200" dirty="0">
            <a:latin typeface="Bahnschrift" panose="020B0502040204020203" pitchFamily="34" charset="0"/>
          </a:endParaRPr>
        </a:p>
      </dsp:txBody>
      <dsp:txXfrm>
        <a:off x="1980" y="714857"/>
        <a:ext cx="2121753" cy="1273052"/>
      </dsp:txXfrm>
    </dsp:sp>
    <dsp:sp modelId="{DED91CA4-8441-B945-B711-5CCA5FDFE6F2}">
      <dsp:nvSpPr>
        <dsp:cNvPr id="0" name=""/>
        <dsp:cNvSpPr/>
      </dsp:nvSpPr>
      <dsp:spPr>
        <a:xfrm>
          <a:off x="4731691" y="1305663"/>
          <a:ext cx="457403" cy="91440"/>
        </a:xfrm>
        <a:custGeom>
          <a:avLst/>
          <a:gdLst/>
          <a:ahLst/>
          <a:cxnLst/>
          <a:rect l="0" t="0" r="0" b="0"/>
          <a:pathLst>
            <a:path>
              <a:moveTo>
                <a:pt x="0" y="45720"/>
              </a:moveTo>
              <a:lnTo>
                <a:pt x="457403" y="45720"/>
              </a:lnTo>
            </a:path>
          </a:pathLst>
        </a:custGeom>
        <a:noFill/>
        <a:ln w="6350" cap="flat" cmpd="sng" algn="ctr">
          <a:solidFill>
            <a:schemeClr val="tx2"/>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a:off x="4948192" y="1348943"/>
        <a:ext cx="24400" cy="4880"/>
      </dsp:txXfrm>
    </dsp:sp>
    <dsp:sp modelId="{40B261B6-28C9-C849-B3D6-ECF0760F1243}">
      <dsp:nvSpPr>
        <dsp:cNvPr id="0" name=""/>
        <dsp:cNvSpPr/>
      </dsp:nvSpPr>
      <dsp:spPr>
        <a:xfrm>
          <a:off x="2611737" y="714857"/>
          <a:ext cx="2121753" cy="1273052"/>
        </a:xfrm>
        <a:prstGeom prst="rect">
          <a:avLst/>
        </a:prstGeom>
        <a:solidFill>
          <a:schemeClr val="accent2">
            <a:hueOff val="-1725315"/>
            <a:satOff val="7643"/>
            <a:lumOff val="-2811"/>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3968" tIns="109132" rIns="103968" bIns="109132"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Bahnschrift" panose="020B0502040204020203" pitchFamily="34" charset="0"/>
            </a:rPr>
            <a:t>Registration and Login page for user</a:t>
          </a:r>
          <a:endParaRPr lang="en-US" sz="1800" b="0" kern="1200" dirty="0">
            <a:latin typeface="Bahnschrift" panose="020B0502040204020203" pitchFamily="34" charset="0"/>
          </a:endParaRPr>
        </a:p>
      </dsp:txBody>
      <dsp:txXfrm>
        <a:off x="2611737" y="714857"/>
        <a:ext cx="2121753" cy="1273052"/>
      </dsp:txXfrm>
    </dsp:sp>
    <dsp:sp modelId="{5C5146F5-AEDC-45D6-A323-917AF5CDA6E1}">
      <dsp:nvSpPr>
        <dsp:cNvPr id="0" name=""/>
        <dsp:cNvSpPr/>
      </dsp:nvSpPr>
      <dsp:spPr>
        <a:xfrm>
          <a:off x="7341448" y="1305663"/>
          <a:ext cx="457403" cy="91440"/>
        </a:xfrm>
        <a:custGeom>
          <a:avLst/>
          <a:gdLst/>
          <a:ahLst/>
          <a:cxnLst/>
          <a:rect l="0" t="0" r="0" b="0"/>
          <a:pathLst>
            <a:path>
              <a:moveTo>
                <a:pt x="0" y="45720"/>
              </a:moveTo>
              <a:lnTo>
                <a:pt x="457403" y="45720"/>
              </a:lnTo>
            </a:path>
          </a:pathLst>
        </a:custGeom>
        <a:noFill/>
        <a:ln w="6350" cap="flat" cmpd="sng" algn="ctr">
          <a:solidFill>
            <a:schemeClr val="accent2">
              <a:hueOff val="-4140755"/>
              <a:satOff val="18344"/>
              <a:lumOff val="-6746"/>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7557949" y="1348943"/>
        <a:ext cx="24400" cy="4880"/>
      </dsp:txXfrm>
    </dsp:sp>
    <dsp:sp modelId="{4BAB1719-88DD-4FF5-A046-803A07B78529}">
      <dsp:nvSpPr>
        <dsp:cNvPr id="0" name=""/>
        <dsp:cNvSpPr/>
      </dsp:nvSpPr>
      <dsp:spPr>
        <a:xfrm>
          <a:off x="5221494" y="714857"/>
          <a:ext cx="2121753" cy="1273052"/>
        </a:xfrm>
        <a:prstGeom prst="rect">
          <a:avLst/>
        </a:prstGeom>
        <a:solidFill>
          <a:schemeClr val="accent2">
            <a:hueOff val="-3450629"/>
            <a:satOff val="15286"/>
            <a:lumOff val="-5621"/>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3968" tIns="109132" rIns="103968" bIns="109132" numCol="1" spcCol="1270" anchor="ctr" anchorCtr="0">
          <a:noAutofit/>
        </a:bodyPr>
        <a:lstStyle/>
        <a:p>
          <a:pPr marL="0" lvl="0" indent="0" algn="ctr" defTabSz="800100">
            <a:lnSpc>
              <a:spcPct val="90000"/>
            </a:lnSpc>
            <a:spcBef>
              <a:spcPct val="0"/>
            </a:spcBef>
            <a:spcAft>
              <a:spcPct val="35000"/>
            </a:spcAft>
            <a:buNone/>
          </a:pPr>
          <a:r>
            <a:rPr lang="en-US" sz="1800" b="0" kern="1200">
              <a:latin typeface="Bahnschrift" panose="020B0502040204020203" pitchFamily="34" charset="0"/>
            </a:rPr>
            <a:t>Land Details and Services Page</a:t>
          </a:r>
          <a:endParaRPr lang="en-US" sz="1800" b="0" kern="1200" dirty="0">
            <a:latin typeface="Bahnschrift" panose="020B0502040204020203" pitchFamily="34" charset="0"/>
          </a:endParaRPr>
        </a:p>
      </dsp:txBody>
      <dsp:txXfrm>
        <a:off x="5221494" y="714857"/>
        <a:ext cx="2121753" cy="1273052"/>
      </dsp:txXfrm>
    </dsp:sp>
    <dsp:sp modelId="{3EA6C5BE-04A8-064A-901A-E9096EEBB332}">
      <dsp:nvSpPr>
        <dsp:cNvPr id="0" name=""/>
        <dsp:cNvSpPr/>
      </dsp:nvSpPr>
      <dsp:spPr>
        <a:xfrm>
          <a:off x="1062857" y="1986109"/>
          <a:ext cx="7829270" cy="457403"/>
        </a:xfrm>
        <a:custGeom>
          <a:avLst/>
          <a:gdLst/>
          <a:ahLst/>
          <a:cxnLst/>
          <a:rect l="0" t="0" r="0" b="0"/>
          <a:pathLst>
            <a:path>
              <a:moveTo>
                <a:pt x="7829270" y="0"/>
              </a:moveTo>
              <a:lnTo>
                <a:pt x="7829270" y="245801"/>
              </a:lnTo>
              <a:lnTo>
                <a:pt x="0" y="245801"/>
              </a:lnTo>
              <a:lnTo>
                <a:pt x="0" y="457403"/>
              </a:lnTo>
            </a:path>
          </a:pathLst>
        </a:custGeom>
        <a:noFill/>
        <a:ln w="6350" cap="flat" cmpd="sng" algn="ctr">
          <a:solidFill>
            <a:schemeClr val="tx2"/>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a:off x="4781381" y="2212371"/>
        <a:ext cx="392223" cy="4880"/>
      </dsp:txXfrm>
    </dsp:sp>
    <dsp:sp modelId="{2487478D-68C0-F546-BC50-4ED0392F09A9}">
      <dsp:nvSpPr>
        <dsp:cNvPr id="0" name=""/>
        <dsp:cNvSpPr/>
      </dsp:nvSpPr>
      <dsp:spPr>
        <a:xfrm>
          <a:off x="7831251" y="714857"/>
          <a:ext cx="2121753" cy="1273052"/>
        </a:xfrm>
        <a:prstGeom prst="rect">
          <a:avLst/>
        </a:prstGeom>
        <a:solidFill>
          <a:schemeClr val="accent2">
            <a:hueOff val="-5175944"/>
            <a:satOff val="22930"/>
            <a:lumOff val="-8432"/>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3968" tIns="109132" rIns="103968" bIns="109132" numCol="1" spcCol="1270" anchor="ctr" anchorCtr="0">
          <a:noAutofit/>
        </a:bodyPr>
        <a:lstStyle/>
        <a:p>
          <a:pPr marL="0" lvl="0" indent="0" algn="ctr" defTabSz="800100">
            <a:lnSpc>
              <a:spcPct val="90000"/>
            </a:lnSpc>
            <a:spcBef>
              <a:spcPct val="0"/>
            </a:spcBef>
            <a:spcAft>
              <a:spcPct val="35000"/>
            </a:spcAft>
            <a:buNone/>
          </a:pPr>
          <a:r>
            <a:rPr lang="en-US" sz="1800" b="0" kern="1200" dirty="0">
              <a:latin typeface="Bahnschrift" panose="020B0502040204020203" pitchFamily="34" charset="0"/>
            </a:rPr>
            <a:t>User Database</a:t>
          </a:r>
        </a:p>
      </dsp:txBody>
      <dsp:txXfrm>
        <a:off x="7831251" y="714857"/>
        <a:ext cx="2121753" cy="1273052"/>
      </dsp:txXfrm>
    </dsp:sp>
    <dsp:sp modelId="{80B6056F-E07F-4FE0-8195-87A171FEBAE6}">
      <dsp:nvSpPr>
        <dsp:cNvPr id="0" name=""/>
        <dsp:cNvSpPr/>
      </dsp:nvSpPr>
      <dsp:spPr>
        <a:xfrm>
          <a:off x="2121934" y="3066719"/>
          <a:ext cx="457403" cy="91440"/>
        </a:xfrm>
        <a:custGeom>
          <a:avLst/>
          <a:gdLst/>
          <a:ahLst/>
          <a:cxnLst/>
          <a:rect l="0" t="0" r="0" b="0"/>
          <a:pathLst>
            <a:path>
              <a:moveTo>
                <a:pt x="0" y="45720"/>
              </a:moveTo>
              <a:lnTo>
                <a:pt x="457403" y="45720"/>
              </a:lnTo>
            </a:path>
          </a:pathLst>
        </a:custGeom>
        <a:noFill/>
        <a:ln w="6350" cap="flat" cmpd="sng" algn="ctr">
          <a:solidFill>
            <a:schemeClr val="accent2">
              <a:hueOff val="-8281511"/>
              <a:satOff val="36687"/>
              <a:lumOff val="-13491"/>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2338435" y="3109999"/>
        <a:ext cx="24400" cy="4880"/>
      </dsp:txXfrm>
    </dsp:sp>
    <dsp:sp modelId="{1B533A2D-C87A-4CBF-9DBF-EEB9D56715F9}">
      <dsp:nvSpPr>
        <dsp:cNvPr id="0" name=""/>
        <dsp:cNvSpPr/>
      </dsp:nvSpPr>
      <dsp:spPr>
        <a:xfrm>
          <a:off x="1980" y="2475913"/>
          <a:ext cx="2121753" cy="1273052"/>
        </a:xfrm>
        <a:prstGeom prst="rect">
          <a:avLst/>
        </a:prstGeom>
        <a:solidFill>
          <a:schemeClr val="accent2">
            <a:hueOff val="-6901259"/>
            <a:satOff val="30573"/>
            <a:lumOff val="-11243"/>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3968" tIns="109132" rIns="103968" bIns="109132" numCol="1" spcCol="1270" anchor="ctr" anchorCtr="0">
          <a:noAutofit/>
        </a:bodyPr>
        <a:lstStyle/>
        <a:p>
          <a:pPr marL="0" lvl="0" indent="0" algn="ctr" defTabSz="800100">
            <a:lnSpc>
              <a:spcPct val="90000"/>
            </a:lnSpc>
            <a:spcBef>
              <a:spcPct val="0"/>
            </a:spcBef>
            <a:spcAft>
              <a:spcPct val="35000"/>
            </a:spcAft>
            <a:buNone/>
          </a:pPr>
          <a:r>
            <a:rPr lang="en-US" sz="1800" b="0" kern="1200" dirty="0">
              <a:latin typeface="Bahnschrift" panose="020B0502040204020203" pitchFamily="34" charset="0"/>
            </a:rPr>
            <a:t>Admin Login and Pending Requests</a:t>
          </a:r>
        </a:p>
      </dsp:txBody>
      <dsp:txXfrm>
        <a:off x="1980" y="2475913"/>
        <a:ext cx="2121753" cy="1273052"/>
      </dsp:txXfrm>
    </dsp:sp>
    <dsp:sp modelId="{0C7BCF70-9D49-BF4D-9068-EDFB7E0262D2}">
      <dsp:nvSpPr>
        <dsp:cNvPr id="0" name=""/>
        <dsp:cNvSpPr/>
      </dsp:nvSpPr>
      <dsp:spPr>
        <a:xfrm>
          <a:off x="4731691" y="3066719"/>
          <a:ext cx="457403" cy="91440"/>
        </a:xfrm>
        <a:custGeom>
          <a:avLst/>
          <a:gdLst/>
          <a:ahLst/>
          <a:cxnLst/>
          <a:rect l="0" t="0" r="0" b="0"/>
          <a:pathLst>
            <a:path>
              <a:moveTo>
                <a:pt x="0" y="45720"/>
              </a:moveTo>
              <a:lnTo>
                <a:pt x="457403" y="45720"/>
              </a:lnTo>
            </a:path>
          </a:pathLst>
        </a:custGeom>
        <a:noFill/>
        <a:ln w="6350" cap="flat" cmpd="sng" algn="ctr">
          <a:solidFill>
            <a:schemeClr val="tx2"/>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00100">
            <a:lnSpc>
              <a:spcPct val="90000"/>
            </a:lnSpc>
            <a:spcBef>
              <a:spcPct val="0"/>
            </a:spcBef>
            <a:spcAft>
              <a:spcPct val="35000"/>
            </a:spcAft>
            <a:buNone/>
          </a:pPr>
          <a:endParaRPr lang="en-US" sz="1800" kern="1200" dirty="0"/>
        </a:p>
      </dsp:txBody>
      <dsp:txXfrm>
        <a:off x="4948192" y="3109999"/>
        <a:ext cx="24400" cy="4880"/>
      </dsp:txXfrm>
    </dsp:sp>
    <dsp:sp modelId="{14640028-3FD0-7C46-97FA-920F55DCF33F}">
      <dsp:nvSpPr>
        <dsp:cNvPr id="0" name=""/>
        <dsp:cNvSpPr/>
      </dsp:nvSpPr>
      <dsp:spPr>
        <a:xfrm>
          <a:off x="2611737" y="2475913"/>
          <a:ext cx="2121753" cy="1273052"/>
        </a:xfrm>
        <a:prstGeom prst="rect">
          <a:avLst/>
        </a:prstGeom>
        <a:solidFill>
          <a:schemeClr val="accent2">
            <a:hueOff val="-8626573"/>
            <a:satOff val="38216"/>
            <a:lumOff val="-14053"/>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3968" tIns="109132" rIns="103968" bIns="109132"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Bahnschrift" panose="020B0502040204020203" pitchFamily="34" charset="0"/>
            </a:rPr>
            <a:t>Front-End User Interface Design and Implementation</a:t>
          </a:r>
        </a:p>
      </dsp:txBody>
      <dsp:txXfrm>
        <a:off x="2611737" y="2475913"/>
        <a:ext cx="2121753" cy="1273052"/>
      </dsp:txXfrm>
    </dsp:sp>
    <dsp:sp modelId="{86784EC3-EC6A-3847-8963-897C0A41CB93}">
      <dsp:nvSpPr>
        <dsp:cNvPr id="0" name=""/>
        <dsp:cNvSpPr/>
      </dsp:nvSpPr>
      <dsp:spPr>
        <a:xfrm>
          <a:off x="5221494" y="2475913"/>
          <a:ext cx="2121753" cy="1273052"/>
        </a:xfrm>
        <a:prstGeom prst="rect">
          <a:avLst/>
        </a:prstGeom>
        <a:solidFill>
          <a:schemeClr val="accent2">
            <a:hueOff val="-10351888"/>
            <a:satOff val="45859"/>
            <a:lumOff val="-16864"/>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3968" tIns="109132" rIns="103968" bIns="109132" numCol="1" spcCol="1270" anchor="ctr" anchorCtr="0">
          <a:noAutofit/>
        </a:bodyPr>
        <a:lstStyle/>
        <a:p>
          <a:pPr marL="0" lvl="0" indent="0" algn="ctr" defTabSz="800100">
            <a:lnSpc>
              <a:spcPct val="90000"/>
            </a:lnSpc>
            <a:spcBef>
              <a:spcPct val="0"/>
            </a:spcBef>
            <a:spcAft>
              <a:spcPct val="35000"/>
            </a:spcAft>
            <a:buNone/>
          </a:pPr>
          <a:r>
            <a:rPr lang="en-US" sz="1800" b="0" kern="1200" dirty="0">
              <a:latin typeface="Bahnschrift" panose="020B0502040204020203" pitchFamily="34" charset="0"/>
            </a:rPr>
            <a:t>Front-end and Back-end Integration</a:t>
          </a:r>
        </a:p>
      </dsp:txBody>
      <dsp:txXfrm>
        <a:off x="5221494" y="2475913"/>
        <a:ext cx="2121753" cy="1273052"/>
      </dsp:txXfrm>
    </dsp:sp>
  </dsp:spTree>
</dsp:drawing>
</file>

<file path=ppt/diagrams/layout1.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1160EA64-D806-43AC-9DF2-F8C432F32B4C}" type="datetimeFigureOut">
              <a:rPr lang="en-US" dirty="0"/>
              <a:pPr/>
              <a:t>11/7/2023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9F9C37B-1D36-470B-8223-D6C91242EC14}" type="datetimeFigureOut">
              <a:rPr lang="en-US" dirty="0"/>
              <a:pPr/>
              <a:t>11/7/2023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7C6F52A-A82B-47A2-A83A-8C4C91F2D59F}" type="datetimeFigureOut">
              <a:rPr lang="en-US" dirty="0"/>
              <a:pPr/>
              <a:t>11/7/2023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070A7B3-6521-4DCA-87E5-044747A908C1}" type="datetimeFigureOut">
              <a:rPr lang="en-US" dirty="0"/>
              <a:pPr/>
              <a:t>11/7/2023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1160EA64-D806-43AC-9DF2-F8C432F32B4C}" type="datetimeFigureOut">
              <a:rPr lang="en-US" dirty="0"/>
              <a:pPr/>
              <a:t>11/7/2023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AB134690-1557-4C89-A502-4959FE7FAD70}" type="datetimeFigureOut">
              <a:rPr lang="en-US" dirty="0"/>
              <a:pPr/>
              <a:t>11/7/2023</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4F7D4976-E339-4826-83B7-FBD03F55ECF8}" type="datetimeFigureOut">
              <a:rPr lang="en-US" dirty="0"/>
              <a:pPr/>
              <a:t>11/7/2023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
        <p:nvSpPr>
          <p:cNvPr id="10" name="Title 9"/>
          <p:cNvSpPr>
            <a:spLocks noGrp="1"/>
          </p:cNvSpPr>
          <p:nvPr>
            <p:ph type="title"/>
          </p:nvPr>
        </p:nvSpPr>
        <p:spPr/>
        <p:txBody>
          <a:bodyPr/>
          <a:lstStyle/>
          <a:p>
            <a:r>
              <a:rPr lang="en-US"/>
              <a:t>Click to edit Master title style</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1037C31-9E7A-4F99-8774-A0E530DE1A42}" type="datetimeFigureOut">
              <a:rPr lang="en-US" dirty="0"/>
              <a:pPr/>
              <a:t>11/7/2023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A7A6979-0714-4377-B894-6BE4C2D6E202}"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278504F-A551-4DE0-9316-4DCD1D8CC752}" type="datetimeFigureOut">
              <a:rPr lang="en-US" dirty="0"/>
              <a:pPr/>
              <a:t>11/7/2023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8A7A6979-0714-4377-B894-6BE4C2D6E202}"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p:cNvSpPr>
            <a:spLocks noGrp="1"/>
          </p:cNvSpPr>
          <p:nvPr>
            <p:ph type="dt" sz="half" idx="10"/>
          </p:nvPr>
        </p:nvSpPr>
        <p:spPr/>
        <p:txBody>
          <a:bodyPr/>
          <a:lstStyle/>
          <a:p>
            <a:fld id="{D1BE4249-C0D0-4B06-8692-E8BB871AF643}" type="datetimeFigureOut">
              <a:rPr lang="en-US" dirty="0"/>
              <a:pPr/>
              <a:t>11/7/2023</a:t>
            </a:fld>
            <a:endParaRPr lang="en-US" dirty="0"/>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1" name="Slide Number Placeholder 10"/>
          <p:cNvSpPr>
            <a:spLocks noGrp="1"/>
          </p:cNvSpPr>
          <p:nvPr>
            <p:ph type="sldNum" sz="quarter" idx="12"/>
          </p:nvPr>
        </p:nvSpPr>
        <p:spPr/>
        <p:txBody>
          <a:bodyPr/>
          <a:lstStyle/>
          <a:p>
            <a:fld id="{8A7A6979-0714-4377-B894-6BE4C2D6E202}"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042B0DB6-F5C7-45FB-8CF3-31B45F9C2DAC}" type="datetimeFigureOut">
              <a:rPr lang="en-US" dirty="0"/>
              <a:pPr/>
              <a:t>11/7/2023</a:t>
            </a:fld>
            <a:endParaRPr lang="en-US" dirty="0"/>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1160EA64-D806-43AC-9DF2-F8C432F32B4C}" type="datetimeFigureOut">
              <a:rPr lang="en-US" dirty="0"/>
              <a:pPr/>
              <a:t>11/7/2023</a:t>
            </a:fld>
            <a:endParaRPr lang="en-US" dirty="0"/>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dirty="0"/>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8A7A6979-0714-4377-B894-6BE4C2D6E202}"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sldNum="0" hdr="0" ftr="0" dt="0"/>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92FF31-AF05-0AAC-121E-A88AE164E24C}"/>
              </a:ext>
            </a:extLst>
          </p:cNvPr>
          <p:cNvSpPr>
            <a:spLocks noGrp="1"/>
          </p:cNvSpPr>
          <p:nvPr>
            <p:ph type="ctrTitle"/>
          </p:nvPr>
        </p:nvSpPr>
        <p:spPr>
          <a:xfrm>
            <a:off x="1600200" y="699247"/>
            <a:ext cx="8991600" cy="1990165"/>
          </a:xfrm>
        </p:spPr>
        <p:txBody>
          <a:bodyPr/>
          <a:lstStyle/>
          <a:p>
            <a:r>
              <a:rPr lang="en-US" dirty="0"/>
              <a:t>NAMO NIDHI- NRI ASSET MANAGEMENT SYSTEM</a:t>
            </a:r>
            <a:endParaRPr lang="en-IN" dirty="0"/>
          </a:p>
        </p:txBody>
      </p:sp>
      <p:sp>
        <p:nvSpPr>
          <p:cNvPr id="3" name="Subtitle 2">
            <a:extLst>
              <a:ext uri="{FF2B5EF4-FFF2-40B4-BE49-F238E27FC236}">
                <a16:creationId xmlns:a16="http://schemas.microsoft.com/office/drawing/2014/main" id="{A922D152-7F95-2E90-3334-52A778C23E9D}"/>
              </a:ext>
            </a:extLst>
          </p:cNvPr>
          <p:cNvSpPr>
            <a:spLocks noGrp="1"/>
          </p:cNvSpPr>
          <p:nvPr>
            <p:ph type="subTitle" idx="1"/>
          </p:nvPr>
        </p:nvSpPr>
        <p:spPr>
          <a:xfrm>
            <a:off x="2151529" y="3173505"/>
            <a:ext cx="7920318" cy="3133165"/>
          </a:xfrm>
        </p:spPr>
        <p:txBody>
          <a:bodyPr>
            <a:normAutofit/>
          </a:bodyPr>
          <a:lstStyle/>
          <a:p>
            <a:r>
              <a:rPr lang="en-US" sz="2800" dirty="0"/>
              <a:t>Project Supervisor :  Dr. </a:t>
            </a:r>
            <a:r>
              <a:rPr lang="pt-BR" sz="2800" dirty="0"/>
              <a:t>CH . SARADA , Sr. Associate Professor, CSE Department</a:t>
            </a:r>
            <a:endParaRPr lang="en-IN" sz="2800" dirty="0"/>
          </a:p>
          <a:p>
            <a:r>
              <a:rPr lang="pt-BR" sz="2800" dirty="0"/>
              <a:t>Team Members:</a:t>
            </a:r>
          </a:p>
          <a:p>
            <a:r>
              <a:rPr lang="pt-BR" sz="2800" dirty="0"/>
              <a:t>CHERUPALLY KAVYA(20B81A05S6)</a:t>
            </a:r>
          </a:p>
          <a:p>
            <a:r>
              <a:rPr lang="en-IN" sz="2400" dirty="0"/>
              <a:t>KAYITHI VARSHITHA (20B81A05V7)</a:t>
            </a:r>
          </a:p>
          <a:p>
            <a:r>
              <a:rPr lang="en-IN" sz="2400" dirty="0"/>
              <a:t>KUNTA SUPRAJA (20B81A05V1)</a:t>
            </a:r>
            <a:endParaRPr lang="pt-BR" sz="2800" dirty="0"/>
          </a:p>
        </p:txBody>
      </p:sp>
    </p:spTree>
    <p:extLst>
      <p:ext uri="{BB962C8B-B14F-4D97-AF65-F5344CB8AC3E}">
        <p14:creationId xmlns:p14="http://schemas.microsoft.com/office/powerpoint/2010/main" val="2140512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24D54C-096E-4CC2-39C8-EEC2A7B7E976}"/>
              </a:ext>
            </a:extLst>
          </p:cNvPr>
          <p:cNvSpPr>
            <a:spLocks noGrp="1"/>
          </p:cNvSpPr>
          <p:nvPr>
            <p:ph type="ctrTitle"/>
          </p:nvPr>
        </p:nvSpPr>
        <p:spPr>
          <a:xfrm>
            <a:off x="1600200" y="442602"/>
            <a:ext cx="8991600" cy="1645920"/>
          </a:xfrm>
        </p:spPr>
        <p:txBody>
          <a:bodyPr/>
          <a:lstStyle/>
          <a:p>
            <a:r>
              <a:rPr lang="en-IN" dirty="0"/>
              <a:t>Technology stack</a:t>
            </a:r>
          </a:p>
        </p:txBody>
      </p:sp>
      <p:sp>
        <p:nvSpPr>
          <p:cNvPr id="3" name="Subtitle 2">
            <a:extLst>
              <a:ext uri="{FF2B5EF4-FFF2-40B4-BE49-F238E27FC236}">
                <a16:creationId xmlns:a16="http://schemas.microsoft.com/office/drawing/2014/main" id="{DE512A1F-66F8-F74D-1E78-A646E1D936E7}"/>
              </a:ext>
            </a:extLst>
          </p:cNvPr>
          <p:cNvSpPr>
            <a:spLocks noGrp="1"/>
          </p:cNvSpPr>
          <p:nvPr>
            <p:ph type="subTitle" idx="1"/>
          </p:nvPr>
        </p:nvSpPr>
        <p:spPr>
          <a:xfrm>
            <a:off x="1600200" y="2459174"/>
            <a:ext cx="8991600" cy="3636825"/>
          </a:xfrm>
        </p:spPr>
        <p:txBody>
          <a:bodyPr/>
          <a:lstStyle/>
          <a:p>
            <a:pPr marL="342900" indent="-342900" algn="l">
              <a:buFont typeface="Wingdings" panose="05000000000000000000" pitchFamily="2" charset="2"/>
              <a:buChar char="Ø"/>
            </a:pPr>
            <a:r>
              <a:rPr lang="en-IN" dirty="0">
                <a:sym typeface="Wingdings" panose="05000000000000000000" pitchFamily="2" charset="2"/>
              </a:rPr>
              <a:t></a:t>
            </a:r>
            <a:r>
              <a:rPr lang="en-IN" b="1" dirty="0">
                <a:sym typeface="Wingdings" panose="05000000000000000000" pitchFamily="2" charset="2"/>
              </a:rPr>
              <a:t>Front-end Technologies:</a:t>
            </a:r>
          </a:p>
          <a:p>
            <a:pPr marL="342900" indent="-342900" algn="l">
              <a:buFont typeface="Wingdings" panose="05000000000000000000" pitchFamily="2" charset="2"/>
              <a:buChar char="Ø"/>
            </a:pPr>
            <a:r>
              <a:rPr lang="en-IN" dirty="0">
                <a:sym typeface="Wingdings" panose="05000000000000000000" pitchFamily="2" charset="2"/>
              </a:rPr>
              <a:t>            HTML</a:t>
            </a:r>
          </a:p>
          <a:p>
            <a:pPr marL="342900" indent="-342900" algn="l">
              <a:buFont typeface="Wingdings" panose="05000000000000000000" pitchFamily="2" charset="2"/>
              <a:buChar char="Ø"/>
            </a:pPr>
            <a:r>
              <a:rPr lang="en-IN" dirty="0">
                <a:sym typeface="Wingdings" panose="05000000000000000000" pitchFamily="2" charset="2"/>
              </a:rPr>
              <a:t>            CSS</a:t>
            </a:r>
          </a:p>
          <a:p>
            <a:pPr marL="342900" indent="-342900" algn="l">
              <a:buFont typeface="Wingdings" panose="05000000000000000000" pitchFamily="2" charset="2"/>
              <a:buChar char="Ø"/>
            </a:pPr>
            <a:r>
              <a:rPr lang="en-IN" dirty="0">
                <a:sym typeface="Wingdings" panose="05000000000000000000" pitchFamily="2" charset="2"/>
              </a:rPr>
              <a:t>            JavaScript</a:t>
            </a:r>
          </a:p>
          <a:p>
            <a:pPr marL="342900" indent="-342900" algn="l">
              <a:buFont typeface="Wingdings" panose="05000000000000000000" pitchFamily="2" charset="2"/>
              <a:buChar char="Ø"/>
            </a:pPr>
            <a:r>
              <a:rPr lang="en-IN" dirty="0">
                <a:sym typeface="Wingdings" panose="05000000000000000000" pitchFamily="2" charset="2"/>
              </a:rPr>
              <a:t></a:t>
            </a:r>
            <a:r>
              <a:rPr lang="en-IN" b="1" dirty="0">
                <a:sym typeface="Wingdings" panose="05000000000000000000" pitchFamily="2" charset="2"/>
              </a:rPr>
              <a:t>Back-end Technologies:</a:t>
            </a:r>
          </a:p>
          <a:p>
            <a:pPr marL="342900" indent="-342900" algn="l">
              <a:buFont typeface="Wingdings" panose="05000000000000000000" pitchFamily="2" charset="2"/>
              <a:buChar char="Ø"/>
            </a:pPr>
            <a:r>
              <a:rPr lang="en-IN" dirty="0">
                <a:sym typeface="Wingdings" panose="05000000000000000000" pitchFamily="2" charset="2"/>
              </a:rPr>
              <a:t>            Node JS Framework</a:t>
            </a:r>
          </a:p>
          <a:p>
            <a:pPr marL="342900" indent="-342900" algn="l">
              <a:buFont typeface="Wingdings" panose="05000000000000000000" pitchFamily="2" charset="2"/>
              <a:buChar char="Ø"/>
            </a:pPr>
            <a:r>
              <a:rPr lang="en-IN" dirty="0">
                <a:sym typeface="Wingdings" panose="05000000000000000000" pitchFamily="2" charset="2"/>
              </a:rPr>
              <a:t>            Express JS Framework</a:t>
            </a:r>
          </a:p>
          <a:p>
            <a:pPr marL="342900" indent="-342900" algn="l">
              <a:buFont typeface="Wingdings" panose="05000000000000000000" pitchFamily="2" charset="2"/>
              <a:buChar char="Ø"/>
            </a:pPr>
            <a:r>
              <a:rPr lang="en-IN" dirty="0"/>
              <a:t>            My SQL</a:t>
            </a:r>
          </a:p>
        </p:txBody>
      </p:sp>
      <p:pic>
        <p:nvPicPr>
          <p:cNvPr id="5" name="Picture 4">
            <a:extLst>
              <a:ext uri="{FF2B5EF4-FFF2-40B4-BE49-F238E27FC236}">
                <a16:creationId xmlns:a16="http://schemas.microsoft.com/office/drawing/2014/main" id="{6308B8C0-1D8E-BEA3-7DF1-E6E2EDD88CB7}"/>
              </a:ext>
            </a:extLst>
          </p:cNvPr>
          <p:cNvPicPr>
            <a:picLocks noChangeAspect="1"/>
          </p:cNvPicPr>
          <p:nvPr/>
        </p:nvPicPr>
        <p:blipFill>
          <a:blip r:embed="rId2"/>
          <a:stretch>
            <a:fillRect/>
          </a:stretch>
        </p:blipFill>
        <p:spPr>
          <a:xfrm>
            <a:off x="6551802" y="2459174"/>
            <a:ext cx="4622334" cy="3371175"/>
          </a:xfrm>
          <a:prstGeom prst="rect">
            <a:avLst/>
          </a:prstGeom>
        </p:spPr>
      </p:pic>
    </p:spTree>
    <p:extLst>
      <p:ext uri="{BB962C8B-B14F-4D97-AF65-F5344CB8AC3E}">
        <p14:creationId xmlns:p14="http://schemas.microsoft.com/office/powerpoint/2010/main" val="31947466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8ECB81-5FE4-9E0E-4089-A7C0D5CC1E06}"/>
              </a:ext>
            </a:extLst>
          </p:cNvPr>
          <p:cNvSpPr>
            <a:spLocks noGrp="1"/>
          </p:cNvSpPr>
          <p:nvPr>
            <p:ph type="ctrTitle"/>
          </p:nvPr>
        </p:nvSpPr>
        <p:spPr>
          <a:xfrm>
            <a:off x="1247274" y="221059"/>
            <a:ext cx="8991600" cy="1645920"/>
          </a:xfrm>
        </p:spPr>
        <p:txBody>
          <a:bodyPr/>
          <a:lstStyle/>
          <a:p>
            <a:r>
              <a:rPr lang="en-IN" dirty="0"/>
              <a:t>Phases of development</a:t>
            </a:r>
          </a:p>
        </p:txBody>
      </p:sp>
      <p:graphicFrame>
        <p:nvGraphicFramePr>
          <p:cNvPr id="4" name="TextBox 3">
            <a:extLst>
              <a:ext uri="{FF2B5EF4-FFF2-40B4-BE49-F238E27FC236}">
                <a16:creationId xmlns:a16="http://schemas.microsoft.com/office/drawing/2014/main" id="{B034A979-62BB-B7D2-EA0A-BFED7C3F57E8}"/>
              </a:ext>
            </a:extLst>
          </p:cNvPr>
          <p:cNvGraphicFramePr>
            <a:graphicFrameLocks noGrp="1"/>
          </p:cNvGraphicFramePr>
          <p:nvPr>
            <p:extLst>
              <p:ext uri="{D42A27DB-BD31-4B8C-83A1-F6EECF244321}">
                <p14:modId xmlns:p14="http://schemas.microsoft.com/office/powerpoint/2010/main" val="932754404"/>
              </p:ext>
            </p:extLst>
          </p:nvPr>
        </p:nvGraphicFramePr>
        <p:xfrm>
          <a:off x="1407695" y="1866979"/>
          <a:ext cx="9954986" cy="446382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396382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A7C77A-BABC-7CF7-2BE9-A749B92BFB2E}"/>
              </a:ext>
            </a:extLst>
          </p:cNvPr>
          <p:cNvSpPr>
            <a:spLocks noGrp="1"/>
          </p:cNvSpPr>
          <p:nvPr>
            <p:ph type="ctrTitle"/>
          </p:nvPr>
        </p:nvSpPr>
        <p:spPr>
          <a:xfrm>
            <a:off x="83891" y="1942128"/>
            <a:ext cx="3112316" cy="1645920"/>
          </a:xfrm>
        </p:spPr>
        <p:txBody>
          <a:bodyPr>
            <a:normAutofit/>
          </a:bodyPr>
          <a:lstStyle/>
          <a:p>
            <a:r>
              <a:rPr lang="en-IN" dirty="0"/>
              <a:t>Class diagram</a:t>
            </a:r>
          </a:p>
        </p:txBody>
      </p:sp>
      <p:pic>
        <p:nvPicPr>
          <p:cNvPr id="4" name="Picture 3">
            <a:extLst>
              <a:ext uri="{FF2B5EF4-FFF2-40B4-BE49-F238E27FC236}">
                <a16:creationId xmlns:a16="http://schemas.microsoft.com/office/drawing/2014/main" id="{1B1843FC-9F18-7D22-76B3-D5CEEF62438A}"/>
              </a:ext>
            </a:extLst>
          </p:cNvPr>
          <p:cNvPicPr/>
          <p:nvPr/>
        </p:nvPicPr>
        <p:blipFill>
          <a:blip r:embed="rId2"/>
          <a:stretch>
            <a:fillRect/>
          </a:stretch>
        </p:blipFill>
        <p:spPr>
          <a:xfrm>
            <a:off x="3363984" y="195044"/>
            <a:ext cx="8649049" cy="646791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0501898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E3B52-B11B-175D-2D7A-76344AC44CB8}"/>
              </a:ext>
            </a:extLst>
          </p:cNvPr>
          <p:cNvSpPr>
            <a:spLocks noGrp="1"/>
          </p:cNvSpPr>
          <p:nvPr>
            <p:ph type="ctrTitle"/>
          </p:nvPr>
        </p:nvSpPr>
        <p:spPr>
          <a:xfrm>
            <a:off x="184558" y="2147581"/>
            <a:ext cx="3884103" cy="1645920"/>
          </a:xfrm>
        </p:spPr>
        <p:txBody>
          <a:bodyPr/>
          <a:lstStyle/>
          <a:p>
            <a:r>
              <a:rPr lang="en-IN" dirty="0"/>
              <a:t>Use case diagram</a:t>
            </a:r>
          </a:p>
        </p:txBody>
      </p:sp>
      <p:pic>
        <p:nvPicPr>
          <p:cNvPr id="4" name="Picture 3">
            <a:extLst>
              <a:ext uri="{FF2B5EF4-FFF2-40B4-BE49-F238E27FC236}">
                <a16:creationId xmlns:a16="http://schemas.microsoft.com/office/drawing/2014/main" id="{6482EB72-D9E4-9E01-375E-8BEBABF64316}"/>
              </a:ext>
            </a:extLst>
          </p:cNvPr>
          <p:cNvPicPr/>
          <p:nvPr/>
        </p:nvPicPr>
        <p:blipFill>
          <a:blip r:embed="rId2"/>
          <a:stretch>
            <a:fillRect/>
          </a:stretch>
        </p:blipFill>
        <p:spPr>
          <a:xfrm>
            <a:off x="4353887" y="134224"/>
            <a:ext cx="7234610" cy="650985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9226304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6029BF-21A6-B988-BC98-BBF38FBD08B8}"/>
              </a:ext>
            </a:extLst>
          </p:cNvPr>
          <p:cNvSpPr>
            <a:spLocks noGrp="1"/>
          </p:cNvSpPr>
          <p:nvPr>
            <p:ph type="ctrTitle"/>
          </p:nvPr>
        </p:nvSpPr>
        <p:spPr>
          <a:xfrm>
            <a:off x="1071694" y="205607"/>
            <a:ext cx="8991600" cy="1645920"/>
          </a:xfrm>
        </p:spPr>
        <p:txBody>
          <a:bodyPr/>
          <a:lstStyle/>
          <a:p>
            <a:r>
              <a:rPr lang="en-IN" dirty="0"/>
              <a:t>Architecture diagram</a:t>
            </a:r>
          </a:p>
        </p:txBody>
      </p:sp>
      <p:sp>
        <p:nvSpPr>
          <p:cNvPr id="4" name="Oval 3">
            <a:extLst>
              <a:ext uri="{FF2B5EF4-FFF2-40B4-BE49-F238E27FC236}">
                <a16:creationId xmlns:a16="http://schemas.microsoft.com/office/drawing/2014/main" id="{2B961127-2514-18FA-86EB-2CB4C2FFA609}"/>
              </a:ext>
            </a:extLst>
          </p:cNvPr>
          <p:cNvSpPr/>
          <p:nvPr/>
        </p:nvSpPr>
        <p:spPr>
          <a:xfrm>
            <a:off x="483766" y="3429000"/>
            <a:ext cx="914400" cy="914400"/>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IN" dirty="0"/>
              <a:t>User</a:t>
            </a:r>
          </a:p>
        </p:txBody>
      </p:sp>
      <p:sp>
        <p:nvSpPr>
          <p:cNvPr id="6" name="Rectangle: Rounded Corners 5">
            <a:extLst>
              <a:ext uri="{FF2B5EF4-FFF2-40B4-BE49-F238E27FC236}">
                <a16:creationId xmlns:a16="http://schemas.microsoft.com/office/drawing/2014/main" id="{8E18ED6F-896F-A54C-2DA2-3E67757157D9}"/>
              </a:ext>
            </a:extLst>
          </p:cNvPr>
          <p:cNvSpPr/>
          <p:nvPr/>
        </p:nvSpPr>
        <p:spPr>
          <a:xfrm>
            <a:off x="2065089" y="4521666"/>
            <a:ext cx="914400" cy="91440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IN" dirty="0"/>
              <a:t>Login Page</a:t>
            </a:r>
          </a:p>
        </p:txBody>
      </p:sp>
      <p:sp>
        <p:nvSpPr>
          <p:cNvPr id="7" name="Rectangle: Rounded Corners 6">
            <a:extLst>
              <a:ext uri="{FF2B5EF4-FFF2-40B4-BE49-F238E27FC236}">
                <a16:creationId xmlns:a16="http://schemas.microsoft.com/office/drawing/2014/main" id="{04010945-EC5B-481C-4269-96662148A776}"/>
              </a:ext>
            </a:extLst>
          </p:cNvPr>
          <p:cNvSpPr/>
          <p:nvPr/>
        </p:nvSpPr>
        <p:spPr>
          <a:xfrm>
            <a:off x="2065088" y="2063568"/>
            <a:ext cx="1459684" cy="91440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IN" dirty="0"/>
              <a:t>Registration Page</a:t>
            </a:r>
          </a:p>
        </p:txBody>
      </p:sp>
      <p:cxnSp>
        <p:nvCxnSpPr>
          <p:cNvPr id="9" name="Connector: Elbow 8">
            <a:extLst>
              <a:ext uri="{FF2B5EF4-FFF2-40B4-BE49-F238E27FC236}">
                <a16:creationId xmlns:a16="http://schemas.microsoft.com/office/drawing/2014/main" id="{F0D11091-5946-A20C-C9D1-8897B168C43F}"/>
              </a:ext>
            </a:extLst>
          </p:cNvPr>
          <p:cNvCxnSpPr/>
          <p:nvPr/>
        </p:nvCxnSpPr>
        <p:spPr>
          <a:xfrm>
            <a:off x="940965" y="4343400"/>
            <a:ext cx="1124125" cy="536896"/>
          </a:xfrm>
          <a:prstGeom prst="bentConnector3">
            <a:avLst>
              <a:gd name="adj1" fmla="val 0"/>
            </a:avLst>
          </a:prstGeom>
          <a:ln>
            <a:tailEnd type="triangle"/>
          </a:ln>
        </p:spPr>
        <p:style>
          <a:lnRef idx="1">
            <a:schemeClr val="dk1"/>
          </a:lnRef>
          <a:fillRef idx="0">
            <a:schemeClr val="dk1"/>
          </a:fillRef>
          <a:effectRef idx="0">
            <a:schemeClr val="dk1"/>
          </a:effectRef>
          <a:fontRef idx="minor">
            <a:schemeClr val="tx1"/>
          </a:fontRef>
        </p:style>
      </p:cxnSp>
      <p:cxnSp>
        <p:nvCxnSpPr>
          <p:cNvPr id="11" name="Connector: Elbow 10">
            <a:extLst>
              <a:ext uri="{FF2B5EF4-FFF2-40B4-BE49-F238E27FC236}">
                <a16:creationId xmlns:a16="http://schemas.microsoft.com/office/drawing/2014/main" id="{54583B92-DECF-9A8B-CBB4-7F6A5EA4B5C8}"/>
              </a:ext>
            </a:extLst>
          </p:cNvPr>
          <p:cNvCxnSpPr>
            <a:stCxn id="4" idx="0"/>
            <a:endCxn id="7" idx="1"/>
          </p:cNvCxnSpPr>
          <p:nvPr/>
        </p:nvCxnSpPr>
        <p:spPr>
          <a:xfrm rot="5400000" flipH="1" flipV="1">
            <a:off x="1048911" y="2412823"/>
            <a:ext cx="908232" cy="1124122"/>
          </a:xfrm>
          <a:prstGeom prst="bentConnector2">
            <a:avLst/>
          </a:prstGeom>
          <a:ln>
            <a:tailEnd type="triangle"/>
          </a:ln>
        </p:spPr>
        <p:style>
          <a:lnRef idx="1">
            <a:schemeClr val="dk1"/>
          </a:lnRef>
          <a:fillRef idx="0">
            <a:schemeClr val="dk1"/>
          </a:fillRef>
          <a:effectRef idx="0">
            <a:schemeClr val="dk1"/>
          </a:effectRef>
          <a:fontRef idx="minor">
            <a:schemeClr val="tx1"/>
          </a:fontRef>
        </p:style>
      </p:cxnSp>
      <p:sp>
        <p:nvSpPr>
          <p:cNvPr id="16" name="Rectangle: Rounded Corners 15">
            <a:extLst>
              <a:ext uri="{FF2B5EF4-FFF2-40B4-BE49-F238E27FC236}">
                <a16:creationId xmlns:a16="http://schemas.microsoft.com/office/drawing/2014/main" id="{BA7AE2FC-7476-CAE9-E774-D7930F815957}"/>
              </a:ext>
            </a:extLst>
          </p:cNvPr>
          <p:cNvSpPr/>
          <p:nvPr/>
        </p:nvSpPr>
        <p:spPr>
          <a:xfrm>
            <a:off x="3917658" y="3354550"/>
            <a:ext cx="1803633" cy="91440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IN" dirty="0"/>
              <a:t>Land Details and Services</a:t>
            </a:r>
          </a:p>
        </p:txBody>
      </p:sp>
      <p:sp>
        <p:nvSpPr>
          <p:cNvPr id="17" name="Cylinder 16">
            <a:extLst>
              <a:ext uri="{FF2B5EF4-FFF2-40B4-BE49-F238E27FC236}">
                <a16:creationId xmlns:a16="http://schemas.microsoft.com/office/drawing/2014/main" id="{E7CB21D0-A26A-F4F2-401F-B77F502295ED}"/>
              </a:ext>
            </a:extLst>
          </p:cNvPr>
          <p:cNvSpPr/>
          <p:nvPr/>
        </p:nvSpPr>
        <p:spPr>
          <a:xfrm>
            <a:off x="8667229" y="2412543"/>
            <a:ext cx="1124123" cy="1216152"/>
          </a:xfrm>
          <a:prstGeom prst="can">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IN" dirty="0"/>
              <a:t>SQL Database</a:t>
            </a:r>
          </a:p>
        </p:txBody>
      </p:sp>
      <p:sp>
        <p:nvSpPr>
          <p:cNvPr id="18" name="Rectangle: Rounded Corners 17">
            <a:extLst>
              <a:ext uri="{FF2B5EF4-FFF2-40B4-BE49-F238E27FC236}">
                <a16:creationId xmlns:a16="http://schemas.microsoft.com/office/drawing/2014/main" id="{DCC53D95-BB37-48F4-3F18-4393A2A057CF}"/>
              </a:ext>
            </a:extLst>
          </p:cNvPr>
          <p:cNvSpPr/>
          <p:nvPr/>
        </p:nvSpPr>
        <p:spPr>
          <a:xfrm>
            <a:off x="7597632" y="5795526"/>
            <a:ext cx="914400" cy="91440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IN" dirty="0"/>
              <a:t>Admin Login</a:t>
            </a:r>
          </a:p>
        </p:txBody>
      </p:sp>
      <p:cxnSp>
        <p:nvCxnSpPr>
          <p:cNvPr id="28" name="Connector: Elbow 27">
            <a:extLst>
              <a:ext uri="{FF2B5EF4-FFF2-40B4-BE49-F238E27FC236}">
                <a16:creationId xmlns:a16="http://schemas.microsoft.com/office/drawing/2014/main" id="{8BF63195-D966-A322-AFFB-2D6CF6579DC3}"/>
              </a:ext>
            </a:extLst>
          </p:cNvPr>
          <p:cNvCxnSpPr/>
          <p:nvPr/>
        </p:nvCxnSpPr>
        <p:spPr>
          <a:xfrm rot="5400000" flipH="1" flipV="1">
            <a:off x="7828330" y="4314038"/>
            <a:ext cx="1677798" cy="1224793"/>
          </a:xfrm>
          <a:prstGeom prst="bentConnector3">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35" name="Straight Arrow Connector 34">
            <a:extLst>
              <a:ext uri="{FF2B5EF4-FFF2-40B4-BE49-F238E27FC236}">
                <a16:creationId xmlns:a16="http://schemas.microsoft.com/office/drawing/2014/main" id="{629D2976-FA48-7949-EE17-F70722ADC98C}"/>
              </a:ext>
            </a:extLst>
          </p:cNvPr>
          <p:cNvCxnSpPr/>
          <p:nvPr/>
        </p:nvCxnSpPr>
        <p:spPr>
          <a:xfrm>
            <a:off x="3524772" y="2801923"/>
            <a:ext cx="485166" cy="56940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7" name="Connector: Elbow 36">
            <a:extLst>
              <a:ext uri="{FF2B5EF4-FFF2-40B4-BE49-F238E27FC236}">
                <a16:creationId xmlns:a16="http://schemas.microsoft.com/office/drawing/2014/main" id="{8B8B873D-2FC7-FB68-685B-BCC7E7DC327F}"/>
              </a:ext>
            </a:extLst>
          </p:cNvPr>
          <p:cNvCxnSpPr>
            <a:stCxn id="6" idx="3"/>
          </p:cNvCxnSpPr>
          <p:nvPr/>
        </p:nvCxnSpPr>
        <p:spPr>
          <a:xfrm flipV="1">
            <a:off x="2979489" y="4102217"/>
            <a:ext cx="938169" cy="876649"/>
          </a:xfrm>
          <a:prstGeom prst="bentConnector3">
            <a:avLst/>
          </a:prstGeom>
          <a:ln>
            <a:tailEnd type="triangle"/>
          </a:ln>
        </p:spPr>
        <p:style>
          <a:lnRef idx="1">
            <a:schemeClr val="dk1"/>
          </a:lnRef>
          <a:fillRef idx="0">
            <a:schemeClr val="dk1"/>
          </a:fillRef>
          <a:effectRef idx="0">
            <a:schemeClr val="dk1"/>
          </a:effectRef>
          <a:fontRef idx="minor">
            <a:schemeClr val="tx1"/>
          </a:fontRef>
        </p:style>
      </p:cxnSp>
      <p:sp>
        <p:nvSpPr>
          <p:cNvPr id="40" name="Rectangle 39">
            <a:extLst>
              <a:ext uri="{FF2B5EF4-FFF2-40B4-BE49-F238E27FC236}">
                <a16:creationId xmlns:a16="http://schemas.microsoft.com/office/drawing/2014/main" id="{B9FEA149-9BDF-960B-8E3C-EA41D99C7900}"/>
              </a:ext>
            </a:extLst>
          </p:cNvPr>
          <p:cNvSpPr/>
          <p:nvPr/>
        </p:nvSpPr>
        <p:spPr>
          <a:xfrm>
            <a:off x="10324051" y="2520768"/>
            <a:ext cx="1206619" cy="9144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IN" dirty="0"/>
              <a:t>Pending Requests</a:t>
            </a:r>
          </a:p>
        </p:txBody>
      </p:sp>
      <p:cxnSp>
        <p:nvCxnSpPr>
          <p:cNvPr id="42" name="Straight Connector 41">
            <a:extLst>
              <a:ext uri="{FF2B5EF4-FFF2-40B4-BE49-F238E27FC236}">
                <a16:creationId xmlns:a16="http://schemas.microsoft.com/office/drawing/2014/main" id="{A598D882-BD3D-75A1-E955-927B80D5CC68}"/>
              </a:ext>
            </a:extLst>
          </p:cNvPr>
          <p:cNvCxnSpPr/>
          <p:nvPr/>
        </p:nvCxnSpPr>
        <p:spPr>
          <a:xfrm>
            <a:off x="8229600" y="2063568"/>
            <a:ext cx="3649211" cy="0"/>
          </a:xfrm>
          <a:prstGeom prst="line">
            <a:avLst/>
          </a:prstGeom>
          <a:ln>
            <a:solidFill>
              <a:schemeClr val="bg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609364F2-E56F-A590-EA3E-CC46A6170C8F}"/>
              </a:ext>
            </a:extLst>
          </p:cNvPr>
          <p:cNvCxnSpPr/>
          <p:nvPr/>
        </p:nvCxnSpPr>
        <p:spPr>
          <a:xfrm>
            <a:off x="8229600" y="2063568"/>
            <a:ext cx="0" cy="2038649"/>
          </a:xfrm>
          <a:prstGeom prst="line">
            <a:avLst/>
          </a:prstGeom>
          <a:ln>
            <a:solidFill>
              <a:schemeClr val="bg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8A8F8BFF-0BFD-2FEE-9964-DAC2097D1B0D}"/>
              </a:ext>
            </a:extLst>
          </p:cNvPr>
          <p:cNvCxnSpPr>
            <a:cxnSpLocks/>
          </p:cNvCxnSpPr>
          <p:nvPr/>
        </p:nvCxnSpPr>
        <p:spPr>
          <a:xfrm>
            <a:off x="8229600" y="4102217"/>
            <a:ext cx="3649211" cy="11534"/>
          </a:xfrm>
          <a:prstGeom prst="line">
            <a:avLst/>
          </a:prstGeom>
          <a:ln>
            <a:solidFill>
              <a:schemeClr val="bg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BDD62A49-08F5-4859-A83E-13324BB38D48}"/>
              </a:ext>
            </a:extLst>
          </p:cNvPr>
          <p:cNvCxnSpPr/>
          <p:nvPr/>
        </p:nvCxnSpPr>
        <p:spPr>
          <a:xfrm>
            <a:off x="11878811" y="2063568"/>
            <a:ext cx="0" cy="2050183"/>
          </a:xfrm>
          <a:prstGeom prst="line">
            <a:avLst/>
          </a:prstGeom>
          <a:ln>
            <a:solidFill>
              <a:schemeClr val="bg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8FF28736-1439-3F42-2201-25037C77623E}"/>
              </a:ext>
            </a:extLst>
          </p:cNvPr>
          <p:cNvCxnSpPr/>
          <p:nvPr/>
        </p:nvCxnSpPr>
        <p:spPr>
          <a:xfrm flipV="1">
            <a:off x="5721291" y="2974884"/>
            <a:ext cx="2508309" cy="65381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2" name="TextBox 51">
            <a:extLst>
              <a:ext uri="{FF2B5EF4-FFF2-40B4-BE49-F238E27FC236}">
                <a16:creationId xmlns:a16="http://schemas.microsoft.com/office/drawing/2014/main" id="{39BE9E63-8635-F26D-E905-479E0D9D92EE}"/>
              </a:ext>
            </a:extLst>
          </p:cNvPr>
          <p:cNvSpPr txBox="1"/>
          <p:nvPr/>
        </p:nvSpPr>
        <p:spPr>
          <a:xfrm>
            <a:off x="9603299" y="4204527"/>
            <a:ext cx="1441503" cy="369332"/>
          </a:xfrm>
          <a:prstGeom prst="rect">
            <a:avLst/>
          </a:prstGeom>
          <a:noFill/>
        </p:spPr>
        <p:txBody>
          <a:bodyPr wrap="square" rtlCol="0">
            <a:spAutoFit/>
          </a:bodyPr>
          <a:lstStyle/>
          <a:p>
            <a:r>
              <a:rPr lang="en-IN" dirty="0"/>
              <a:t>Back-end</a:t>
            </a:r>
          </a:p>
        </p:txBody>
      </p:sp>
      <p:sp>
        <p:nvSpPr>
          <p:cNvPr id="53" name="TextBox 52">
            <a:extLst>
              <a:ext uri="{FF2B5EF4-FFF2-40B4-BE49-F238E27FC236}">
                <a16:creationId xmlns:a16="http://schemas.microsoft.com/office/drawing/2014/main" id="{7105E1A4-B596-411E-6E75-02865040B4BB}"/>
              </a:ext>
            </a:extLst>
          </p:cNvPr>
          <p:cNvSpPr txBox="1"/>
          <p:nvPr/>
        </p:nvSpPr>
        <p:spPr>
          <a:xfrm>
            <a:off x="3209029" y="5610860"/>
            <a:ext cx="1116652" cy="369332"/>
          </a:xfrm>
          <a:prstGeom prst="rect">
            <a:avLst/>
          </a:prstGeom>
          <a:noFill/>
        </p:spPr>
        <p:txBody>
          <a:bodyPr wrap="none" rtlCol="0">
            <a:spAutoFit/>
          </a:bodyPr>
          <a:lstStyle/>
          <a:p>
            <a:r>
              <a:rPr lang="en-IN" dirty="0"/>
              <a:t>Front-end</a:t>
            </a:r>
          </a:p>
        </p:txBody>
      </p:sp>
    </p:spTree>
    <p:extLst>
      <p:ext uri="{BB962C8B-B14F-4D97-AF65-F5344CB8AC3E}">
        <p14:creationId xmlns:p14="http://schemas.microsoft.com/office/powerpoint/2010/main" val="27717634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24989" y="2312125"/>
            <a:ext cx="3820885" cy="1802675"/>
          </a:xfrm>
        </p:spPr>
        <p:txBody>
          <a:bodyPr/>
          <a:lstStyle/>
          <a:p>
            <a:r>
              <a:rPr lang="en-US" dirty="0"/>
              <a:t>ACTIVITY DIAGRAM</a:t>
            </a:r>
          </a:p>
        </p:txBody>
      </p:sp>
      <p:pic>
        <p:nvPicPr>
          <p:cNvPr id="5" name="Picture 4"/>
          <p:cNvPicPr/>
          <p:nvPr/>
        </p:nvPicPr>
        <p:blipFill>
          <a:blip r:embed="rId2">
            <a:extLst>
              <a:ext uri="{28A0092B-C50C-407E-A947-70E740481C1C}">
                <a14:useLocalDpi xmlns:a14="http://schemas.microsoft.com/office/drawing/2010/main" val="0"/>
              </a:ext>
            </a:extLst>
          </a:blip>
          <a:stretch>
            <a:fillRect/>
          </a:stretch>
        </p:blipFill>
        <p:spPr>
          <a:xfrm>
            <a:off x="4913811" y="240224"/>
            <a:ext cx="6646818" cy="608219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600200" y="431074"/>
            <a:ext cx="8991600" cy="927463"/>
          </a:xfrm>
        </p:spPr>
        <p:txBody>
          <a:bodyPr/>
          <a:lstStyle/>
          <a:p>
            <a:r>
              <a:rPr lang="en-US" dirty="0"/>
              <a:t>IMPLEMENTATION</a:t>
            </a:r>
          </a:p>
        </p:txBody>
      </p:sp>
      <p:sp>
        <p:nvSpPr>
          <p:cNvPr id="3" name="Subtitle 2"/>
          <p:cNvSpPr>
            <a:spLocks noGrp="1"/>
          </p:cNvSpPr>
          <p:nvPr>
            <p:ph type="subTitle" idx="1"/>
          </p:nvPr>
        </p:nvSpPr>
        <p:spPr>
          <a:xfrm>
            <a:off x="1580606" y="1645920"/>
            <a:ext cx="9026434" cy="3946518"/>
          </a:xfrm>
        </p:spPr>
        <p:txBody>
          <a:bodyPr>
            <a:normAutofit fontScale="92500" lnSpcReduction="20000"/>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HOME PAGE</a:t>
            </a:r>
          </a:p>
          <a:p>
            <a:endParaRPr lang="en-US" dirty="0"/>
          </a:p>
        </p:txBody>
      </p:sp>
      <p:pic>
        <p:nvPicPr>
          <p:cNvPr id="5" name="Picture 4" descr="IMG-20230513-WA0003.jpg"/>
          <p:cNvPicPr/>
          <p:nvPr/>
        </p:nvPicPr>
        <p:blipFill>
          <a:blip r:embed="rId2"/>
          <a:stretch>
            <a:fillRect/>
          </a:stretch>
        </p:blipFill>
        <p:spPr>
          <a:xfrm>
            <a:off x="2194560" y="1628956"/>
            <a:ext cx="7550331" cy="3361056"/>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600200" y="339634"/>
            <a:ext cx="8991600" cy="770709"/>
          </a:xfrm>
        </p:spPr>
        <p:txBody>
          <a:bodyPr>
            <a:normAutofit fontScale="90000"/>
          </a:bodyPr>
          <a:lstStyle/>
          <a:p>
            <a:r>
              <a:rPr lang="en-US" dirty="0"/>
              <a:t>USER LOGIN PAGE</a:t>
            </a:r>
          </a:p>
        </p:txBody>
      </p:sp>
      <p:sp>
        <p:nvSpPr>
          <p:cNvPr id="3" name="Subtitle 2"/>
          <p:cNvSpPr>
            <a:spLocks noGrp="1"/>
          </p:cNvSpPr>
          <p:nvPr>
            <p:ph type="subTitle" idx="1"/>
          </p:nvPr>
        </p:nvSpPr>
        <p:spPr>
          <a:xfrm>
            <a:off x="1619793" y="1280160"/>
            <a:ext cx="8974183" cy="4312278"/>
          </a:xfrm>
        </p:spPr>
        <p:txBody>
          <a:bodyPr/>
          <a:lstStyle/>
          <a:p>
            <a:endParaRPr lang="en-US" dirty="0"/>
          </a:p>
        </p:txBody>
      </p:sp>
      <p:pic>
        <p:nvPicPr>
          <p:cNvPr id="4" name="Picture 3" descr="Screenshot (82).png"/>
          <p:cNvPicPr/>
          <p:nvPr/>
        </p:nvPicPr>
        <p:blipFill>
          <a:blip r:embed="rId2"/>
          <a:stretch>
            <a:fillRect/>
          </a:stretch>
        </p:blipFill>
        <p:spPr>
          <a:xfrm>
            <a:off x="2011680" y="1410788"/>
            <a:ext cx="8347166" cy="4010297"/>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idx="1"/>
          </p:nvPr>
        </p:nvSpPr>
        <p:spPr>
          <a:xfrm>
            <a:off x="1583436" y="600892"/>
            <a:ext cx="4270248" cy="600892"/>
          </a:xfrm>
        </p:spPr>
        <p:txBody>
          <a:bodyPr/>
          <a:lstStyle/>
          <a:p>
            <a:r>
              <a:rPr lang="en-US" dirty="0"/>
              <a:t>USER REGISTRATION PAGE</a:t>
            </a:r>
          </a:p>
        </p:txBody>
      </p:sp>
      <p:sp>
        <p:nvSpPr>
          <p:cNvPr id="8" name="Text Placeholder 7"/>
          <p:cNvSpPr>
            <a:spLocks noGrp="1"/>
          </p:cNvSpPr>
          <p:nvPr>
            <p:ph type="body" sz="quarter" idx="13"/>
          </p:nvPr>
        </p:nvSpPr>
        <p:spPr>
          <a:xfrm>
            <a:off x="6338316" y="496389"/>
            <a:ext cx="4270248" cy="679268"/>
          </a:xfrm>
        </p:spPr>
        <p:txBody>
          <a:bodyPr/>
          <a:lstStyle/>
          <a:p>
            <a:r>
              <a:rPr lang="en-US" dirty="0"/>
              <a:t>LAND DETAILS PAGE</a:t>
            </a:r>
          </a:p>
        </p:txBody>
      </p:sp>
      <p:pic>
        <p:nvPicPr>
          <p:cNvPr id="9" name="Content Placeholder 8" descr="Screenshot (83).png"/>
          <p:cNvPicPr>
            <a:picLocks noGrp="1"/>
          </p:cNvPicPr>
          <p:nvPr>
            <p:ph sz="half" idx="2"/>
          </p:nvPr>
        </p:nvPicPr>
        <p:blipFill>
          <a:blip r:embed="rId2"/>
          <a:stretch>
            <a:fillRect/>
          </a:stretch>
        </p:blipFill>
        <p:spPr>
          <a:xfrm>
            <a:off x="1097280" y="1476102"/>
            <a:ext cx="4755833" cy="4376057"/>
          </a:xfrm>
          <a:prstGeom prst="rect">
            <a:avLst/>
          </a:prstGeom>
        </p:spPr>
      </p:pic>
      <p:pic>
        <p:nvPicPr>
          <p:cNvPr id="10" name="Content Placeholder 9" descr="Screenshot (84).png"/>
          <p:cNvPicPr>
            <a:picLocks noGrp="1"/>
          </p:cNvPicPr>
          <p:nvPr>
            <p:ph sz="quarter" idx="4"/>
          </p:nvPr>
        </p:nvPicPr>
        <p:blipFill>
          <a:blip r:embed="rId3"/>
          <a:stretch>
            <a:fillRect/>
          </a:stretch>
        </p:blipFill>
        <p:spPr>
          <a:xfrm>
            <a:off x="6338887" y="1476103"/>
            <a:ext cx="4581661" cy="4336868"/>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600200" y="627017"/>
            <a:ext cx="8991600" cy="836023"/>
          </a:xfrm>
        </p:spPr>
        <p:txBody>
          <a:bodyPr>
            <a:normAutofit fontScale="90000"/>
          </a:bodyPr>
          <a:lstStyle/>
          <a:p>
            <a:r>
              <a:rPr lang="en-US" dirty="0"/>
              <a:t>LAND VISIT PAGE</a:t>
            </a:r>
          </a:p>
        </p:txBody>
      </p:sp>
      <p:sp>
        <p:nvSpPr>
          <p:cNvPr id="3" name="Subtitle 2"/>
          <p:cNvSpPr>
            <a:spLocks noGrp="1"/>
          </p:cNvSpPr>
          <p:nvPr>
            <p:ph type="subTitle" idx="1"/>
          </p:nvPr>
        </p:nvSpPr>
        <p:spPr/>
        <p:txBody>
          <a:bodyPr/>
          <a:lstStyle/>
          <a:p>
            <a:endParaRPr lang="en-US" dirty="0"/>
          </a:p>
        </p:txBody>
      </p:sp>
      <p:pic>
        <p:nvPicPr>
          <p:cNvPr id="4" name="Picture 3" descr="Screenshot (91).png"/>
          <p:cNvPicPr/>
          <p:nvPr/>
        </p:nvPicPr>
        <p:blipFill>
          <a:blip r:embed="rId2"/>
          <a:stretch>
            <a:fillRect/>
          </a:stretch>
        </p:blipFill>
        <p:spPr>
          <a:xfrm>
            <a:off x="2390503" y="1758314"/>
            <a:ext cx="7367451" cy="3937091"/>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B5D5F2-2B7B-DB44-C6D2-6B112D9CF708}"/>
              </a:ext>
            </a:extLst>
          </p:cNvPr>
          <p:cNvSpPr>
            <a:spLocks noGrp="1"/>
          </p:cNvSpPr>
          <p:nvPr>
            <p:ph type="ctrTitle"/>
          </p:nvPr>
        </p:nvSpPr>
        <p:spPr>
          <a:xfrm>
            <a:off x="1223682" y="537882"/>
            <a:ext cx="9843247" cy="1239894"/>
          </a:xfrm>
        </p:spPr>
        <p:txBody>
          <a:bodyPr/>
          <a:lstStyle/>
          <a:p>
            <a:r>
              <a:rPr lang="en-US" dirty="0"/>
              <a:t>ABSTRACT</a:t>
            </a:r>
            <a:endParaRPr lang="en-IN" dirty="0"/>
          </a:p>
        </p:txBody>
      </p:sp>
      <p:sp>
        <p:nvSpPr>
          <p:cNvPr id="3" name="Subtitle 2">
            <a:extLst>
              <a:ext uri="{FF2B5EF4-FFF2-40B4-BE49-F238E27FC236}">
                <a16:creationId xmlns:a16="http://schemas.microsoft.com/office/drawing/2014/main" id="{89259E75-DA92-D00E-E181-6E7E3D3C4654}"/>
              </a:ext>
            </a:extLst>
          </p:cNvPr>
          <p:cNvSpPr>
            <a:spLocks noGrp="1"/>
          </p:cNvSpPr>
          <p:nvPr>
            <p:ph type="subTitle" idx="1"/>
          </p:nvPr>
        </p:nvSpPr>
        <p:spPr>
          <a:xfrm>
            <a:off x="1102659" y="2232212"/>
            <a:ext cx="10152529" cy="3818964"/>
          </a:xfrm>
        </p:spPr>
        <p:txBody>
          <a:bodyPr/>
          <a:lstStyle/>
          <a:p>
            <a:pPr algn="just"/>
            <a:r>
              <a:rPr lang="en-US" dirty="0"/>
              <a:t>There are a lot of Non-Resident Indians(NRI’s) who are working in various countries like USA, UK, Germany etc. owing to work, study or migration. Many of them do buy a lot of assets in their home country India with a long term plan of returning to India after they retire or simply as investment options. With the exponential growth of population, there are increasing incidents of double registrations, frauds like illegal occupancy against lands purchased. In this context, the current web application is developed to offer services such as Encumbrance Certificate issue against a land from time to time,Regular Visits to the land for those NRI’s registering with this application.</a:t>
            </a:r>
            <a:endParaRPr lang="en-IN" dirty="0"/>
          </a:p>
        </p:txBody>
      </p:sp>
    </p:spTree>
    <p:extLst>
      <p:ext uri="{BB962C8B-B14F-4D97-AF65-F5344CB8AC3E}">
        <p14:creationId xmlns:p14="http://schemas.microsoft.com/office/powerpoint/2010/main" val="17495461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600200" y="613954"/>
            <a:ext cx="8991600" cy="875212"/>
          </a:xfrm>
        </p:spPr>
        <p:txBody>
          <a:bodyPr>
            <a:normAutofit fontScale="90000"/>
          </a:bodyPr>
          <a:lstStyle/>
          <a:p>
            <a:r>
              <a:rPr lang="en-US" dirty="0"/>
              <a:t>ENCUMBRANCE CERTIFICATE PAGE</a:t>
            </a:r>
          </a:p>
        </p:txBody>
      </p:sp>
      <p:sp>
        <p:nvSpPr>
          <p:cNvPr id="3" name="Subtitle 2"/>
          <p:cNvSpPr>
            <a:spLocks noGrp="1"/>
          </p:cNvSpPr>
          <p:nvPr>
            <p:ph type="subTitle" idx="1"/>
          </p:nvPr>
        </p:nvSpPr>
        <p:spPr>
          <a:xfrm>
            <a:off x="2695194" y="2481943"/>
            <a:ext cx="6801612" cy="3110495"/>
          </a:xfrm>
        </p:spPr>
        <p:txBody>
          <a:bodyPr/>
          <a:lstStyle/>
          <a:p>
            <a:endParaRPr lang="en-US" dirty="0"/>
          </a:p>
        </p:txBody>
      </p:sp>
      <p:pic>
        <p:nvPicPr>
          <p:cNvPr id="4" name="Picture 3" descr="Screenshot (86).png"/>
          <p:cNvPicPr/>
          <p:nvPr/>
        </p:nvPicPr>
        <p:blipFill>
          <a:blip r:embed="rId2"/>
          <a:stretch>
            <a:fillRect/>
          </a:stretch>
        </p:blipFill>
        <p:spPr>
          <a:xfrm>
            <a:off x="2638697" y="2032635"/>
            <a:ext cx="7184572" cy="3623582"/>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600200" y="561704"/>
            <a:ext cx="8991600" cy="849086"/>
          </a:xfrm>
        </p:spPr>
        <p:txBody>
          <a:bodyPr>
            <a:normAutofit fontScale="90000"/>
          </a:bodyPr>
          <a:lstStyle/>
          <a:p>
            <a:r>
              <a:rPr lang="en-US" dirty="0"/>
              <a:t>RESULTS</a:t>
            </a:r>
          </a:p>
        </p:txBody>
      </p:sp>
      <p:sp>
        <p:nvSpPr>
          <p:cNvPr id="3" name="Subtitle 2"/>
          <p:cNvSpPr>
            <a:spLocks noGrp="1"/>
          </p:cNvSpPr>
          <p:nvPr>
            <p:ph type="subTitle" idx="1"/>
          </p:nvPr>
        </p:nvSpPr>
        <p:spPr/>
        <p:txBody>
          <a:bodyPr/>
          <a:lstStyle/>
          <a:p>
            <a:endParaRPr lang="en-US" dirty="0"/>
          </a:p>
        </p:txBody>
      </p:sp>
      <p:pic>
        <p:nvPicPr>
          <p:cNvPr id="4" name="Picture 3" descr="Screenshot (89).png"/>
          <p:cNvPicPr/>
          <p:nvPr/>
        </p:nvPicPr>
        <p:blipFill>
          <a:blip r:embed="rId2"/>
          <a:stretch>
            <a:fillRect/>
          </a:stretch>
        </p:blipFill>
        <p:spPr>
          <a:xfrm>
            <a:off x="1711234" y="1758315"/>
            <a:ext cx="8686800" cy="3767274"/>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600200" y="431075"/>
            <a:ext cx="8991600" cy="770708"/>
          </a:xfrm>
        </p:spPr>
        <p:txBody>
          <a:bodyPr>
            <a:normAutofit fontScale="90000"/>
          </a:bodyPr>
          <a:lstStyle/>
          <a:p>
            <a:r>
              <a:rPr lang="en-US" dirty="0"/>
              <a:t>RESULTS</a:t>
            </a:r>
          </a:p>
        </p:txBody>
      </p:sp>
      <p:sp>
        <p:nvSpPr>
          <p:cNvPr id="3" name="Subtitle 2"/>
          <p:cNvSpPr>
            <a:spLocks noGrp="1"/>
          </p:cNvSpPr>
          <p:nvPr>
            <p:ph type="subTitle" idx="1"/>
          </p:nvPr>
        </p:nvSpPr>
        <p:spPr/>
        <p:txBody>
          <a:bodyPr/>
          <a:lstStyle/>
          <a:p>
            <a:endParaRPr lang="en-US" dirty="0"/>
          </a:p>
        </p:txBody>
      </p:sp>
      <p:pic>
        <p:nvPicPr>
          <p:cNvPr id="4" name="Picture 3" descr="Screenshot (81).png"/>
          <p:cNvPicPr/>
          <p:nvPr/>
        </p:nvPicPr>
        <p:blipFill>
          <a:blip r:embed="rId2"/>
          <a:stretch>
            <a:fillRect/>
          </a:stretch>
        </p:blipFill>
        <p:spPr>
          <a:xfrm>
            <a:off x="2142309" y="1758315"/>
            <a:ext cx="8085908" cy="3623582"/>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CHERUPALLY KAVYA</a:t>
            </a:r>
            <a:br>
              <a:rPr lang="en-US" dirty="0"/>
            </a:br>
            <a:r>
              <a:rPr lang="en-US" dirty="0"/>
              <a:t>20B81A05S6</a:t>
            </a:r>
          </a:p>
        </p:txBody>
      </p:sp>
      <p:sp>
        <p:nvSpPr>
          <p:cNvPr id="4" name="Content Placeholder 3"/>
          <p:cNvSpPr>
            <a:spLocks noGrp="1"/>
          </p:cNvSpPr>
          <p:nvPr>
            <p:ph idx="1"/>
          </p:nvPr>
        </p:nvSpPr>
        <p:spPr/>
        <p:txBody>
          <a:bodyPr/>
          <a:lstStyle/>
          <a:p>
            <a:r>
              <a:rPr lang="en-US" dirty="0"/>
              <a:t>User Interface (UI) of Services Pages: designed the user interface for the Services, which includes : land visit , EC certificate creating the layout, visual elements, and design of the pages where NRIs will interact with the application. This is crucial for ensuring a user-friendly experience.</a:t>
            </a:r>
          </a:p>
          <a:p>
            <a:endParaRPr lang="en-US" dirty="0"/>
          </a:p>
          <a:p>
            <a:r>
              <a:rPr lang="en-US" dirty="0"/>
              <a:t>Backend Integration Using MySQL: Integrated the backend of the application with a MySQL database. Set up the database structure, created tables to store data, and implemented the necessary queries to retrieve and manipulate information. This is the backbone of the application.</a:t>
            </a:r>
          </a:p>
        </p:txBody>
      </p:sp>
      <p:sp>
        <p:nvSpPr>
          <p:cNvPr id="5" name="Text Placeholder 4"/>
          <p:cNvSpPr>
            <a:spLocks noGrp="1"/>
          </p:cNvSpPr>
          <p:nvPr>
            <p:ph type="body" sz="half" idx="2"/>
          </p:nvPr>
        </p:nvSpPr>
        <p:spPr>
          <a:xfrm>
            <a:off x="1115568" y="522514"/>
            <a:ext cx="4096512" cy="979715"/>
          </a:xfrm>
        </p:spPr>
        <p:txBody>
          <a:bodyPr>
            <a:normAutofit/>
          </a:bodyPr>
          <a:lstStyle/>
          <a:p>
            <a:r>
              <a:rPr lang="en-US" sz="2000" dirty="0"/>
              <a:t>CONTRIBUTIONS OF STUDENTS</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KAYITHI VARSHITHA</a:t>
            </a:r>
            <a:br>
              <a:rPr lang="en-US" dirty="0"/>
            </a:br>
            <a:r>
              <a:rPr lang="en-US" dirty="0"/>
              <a:t>20B81A05V7</a:t>
            </a:r>
          </a:p>
        </p:txBody>
      </p:sp>
      <p:sp>
        <p:nvSpPr>
          <p:cNvPr id="3" name="Content Placeholder 2"/>
          <p:cNvSpPr>
            <a:spLocks noGrp="1"/>
          </p:cNvSpPr>
          <p:nvPr>
            <p:ph idx="1"/>
          </p:nvPr>
        </p:nvSpPr>
        <p:spPr/>
        <p:txBody>
          <a:bodyPr/>
          <a:lstStyle/>
          <a:p>
            <a:r>
              <a:rPr lang="en-US" dirty="0"/>
              <a:t>User Interface (UI) Design: Designed the user interface for the home page, admin page, and user login page. This includes creating the layout, visual elements, and overall design for these pages, ensuring a user-friendly experience.</a:t>
            </a:r>
          </a:p>
          <a:p>
            <a:endParaRPr lang="en-US" dirty="0"/>
          </a:p>
          <a:p>
            <a:r>
              <a:rPr lang="en-US" dirty="0"/>
              <a:t>User Authentication: Implementing a user authentication system. This includes user registration, login, and handling authentication-related functionalities. Users, including NRIs, should have a secure and convenient way to access the application and their data.</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KUNTA SUPRAJA</a:t>
            </a:r>
            <a:br>
              <a:rPr lang="en-US" dirty="0"/>
            </a:br>
            <a:r>
              <a:rPr lang="en-US" dirty="0"/>
              <a:t>20B81A05V1</a:t>
            </a:r>
          </a:p>
        </p:txBody>
      </p:sp>
      <p:sp>
        <p:nvSpPr>
          <p:cNvPr id="3" name="Content Placeholder 2"/>
          <p:cNvSpPr>
            <a:spLocks noGrp="1"/>
          </p:cNvSpPr>
          <p:nvPr>
            <p:ph idx="1"/>
          </p:nvPr>
        </p:nvSpPr>
        <p:spPr/>
        <p:txBody>
          <a:bodyPr/>
          <a:lstStyle/>
          <a:p>
            <a:r>
              <a:rPr lang="en-US" dirty="0"/>
              <a:t>Land Registration: Designed and implemented the land registration module, allowing users to register their land details. This likely involves creating a user interface for this specific feature.</a:t>
            </a:r>
          </a:p>
          <a:p>
            <a:endParaRPr lang="en-US" dirty="0"/>
          </a:p>
          <a:p>
            <a:r>
              <a:rPr lang="en-US" dirty="0"/>
              <a:t>Land Details: Worked on the module that allows users to input and manage their land details. This may involve creating a user-friendly interface and ensuring the data is stored and retrieved correctly from the MySQL database.</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600200" y="587828"/>
            <a:ext cx="8991600" cy="875211"/>
          </a:xfrm>
        </p:spPr>
        <p:txBody>
          <a:bodyPr>
            <a:normAutofit fontScale="90000"/>
          </a:bodyPr>
          <a:lstStyle/>
          <a:p>
            <a:r>
              <a:rPr lang="en-US" dirty="0"/>
              <a:t>CONCLUSION</a:t>
            </a:r>
          </a:p>
        </p:txBody>
      </p:sp>
      <p:sp>
        <p:nvSpPr>
          <p:cNvPr id="3" name="Subtitle 2"/>
          <p:cNvSpPr>
            <a:spLocks noGrp="1"/>
          </p:cNvSpPr>
          <p:nvPr>
            <p:ph type="subTitle" idx="1"/>
          </p:nvPr>
        </p:nvSpPr>
        <p:spPr>
          <a:xfrm>
            <a:off x="1933303" y="1907177"/>
            <a:ext cx="8386354" cy="3685261"/>
          </a:xfrm>
        </p:spPr>
        <p:txBody>
          <a:bodyPr/>
          <a:lstStyle/>
          <a:p>
            <a:pPr algn="l"/>
            <a:r>
              <a:rPr lang="en-US" dirty="0"/>
              <a:t>- A website for NRI asset management can be an essential platform for managing the assets of Non-Resident Indians. </a:t>
            </a:r>
          </a:p>
          <a:p>
            <a:pPr algn="l"/>
            <a:r>
              <a:rPr lang="en-US" dirty="0"/>
              <a:t>- The website can provide a secure and user-friendly interface for customers to view their assets, manage their accounts, and make secure transactions.</a:t>
            </a:r>
          </a:p>
          <a:p>
            <a:pPr algn="l"/>
            <a:r>
              <a:rPr lang="en-US" dirty="0"/>
              <a:t>-  The website can also allow administrators to manage customer accounts, monitor transactions, and provide personalized customer support.</a:t>
            </a:r>
          </a:p>
          <a:p>
            <a:pPr algn="l"/>
            <a:r>
              <a:rPr lang="en-US" dirty="0"/>
              <a:t>- The website can offer online portfolio management services, allowing   customers to view their assets and manage their portfolios from anywhere in the world.</a:t>
            </a:r>
          </a:p>
          <a:p>
            <a:pPr algn="l">
              <a:buFont typeface="Wingdings" pitchFamily="2" charset="2"/>
              <a:buChar char="v"/>
            </a:pPr>
            <a:endParaRPr lang="en-US"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4672" y="888274"/>
            <a:ext cx="4486656" cy="862149"/>
          </a:xfrm>
        </p:spPr>
        <p:txBody>
          <a:bodyPr/>
          <a:lstStyle/>
          <a:p>
            <a:r>
              <a:rPr lang="en-US" dirty="0"/>
              <a:t>FUTURE ENHANCEMENTS</a:t>
            </a:r>
          </a:p>
        </p:txBody>
      </p:sp>
      <p:sp>
        <p:nvSpPr>
          <p:cNvPr id="3" name="Content Placeholder 2"/>
          <p:cNvSpPr>
            <a:spLocks noGrp="1"/>
          </p:cNvSpPr>
          <p:nvPr>
            <p:ph idx="1"/>
          </p:nvPr>
        </p:nvSpPr>
        <p:spPr/>
        <p:txBody>
          <a:bodyPr/>
          <a:lstStyle/>
          <a:p>
            <a:r>
              <a:rPr lang="en-US" dirty="0"/>
              <a:t>The website's features can be tailored to meet the specific needs of NRI customers, including online portfolio management, secure transactions, and personalized customer support. </a:t>
            </a:r>
          </a:p>
          <a:p>
            <a:r>
              <a:rPr lang="en-US" dirty="0"/>
              <a:t>Mobile Applications</a:t>
            </a:r>
          </a:p>
          <a:p>
            <a:r>
              <a:rPr lang="en-US" dirty="0"/>
              <a:t>Customers can make transactions using different payment methods, including wire transfer, debit/credit cards, or online payment wallets</a:t>
            </a:r>
          </a:p>
          <a:p>
            <a:endParaRPr lang="en-US" dirty="0"/>
          </a:p>
        </p:txBody>
      </p:sp>
      <p:sp>
        <p:nvSpPr>
          <p:cNvPr id="4" name="Text Placeholder 3"/>
          <p:cNvSpPr>
            <a:spLocks noGrp="1"/>
          </p:cNvSpPr>
          <p:nvPr>
            <p:ph type="body" sz="half" idx="2"/>
          </p:nvPr>
        </p:nvSpPr>
        <p:spPr>
          <a:xfrm>
            <a:off x="849086" y="2651761"/>
            <a:ext cx="4389120" cy="3092194"/>
          </a:xfrm>
        </p:spPr>
        <p:txBody>
          <a:bodyPr/>
          <a:lstStyle/>
          <a:p>
            <a:endParaRPr lang="en-US" dirty="0"/>
          </a:p>
        </p:txBody>
      </p:sp>
      <p:pic>
        <p:nvPicPr>
          <p:cNvPr id="5" name="Picture 4" descr="Screenshot (88).png"/>
          <p:cNvPicPr/>
          <p:nvPr/>
        </p:nvPicPr>
        <p:blipFill>
          <a:blip r:embed="rId2"/>
          <a:stretch>
            <a:fillRect/>
          </a:stretch>
        </p:blipFill>
        <p:spPr>
          <a:xfrm>
            <a:off x="341812" y="2351315"/>
            <a:ext cx="5549537" cy="3540034"/>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600200" y="600892"/>
            <a:ext cx="8991600" cy="940526"/>
          </a:xfrm>
        </p:spPr>
        <p:txBody>
          <a:bodyPr/>
          <a:lstStyle/>
          <a:p>
            <a:r>
              <a:rPr lang="en-US" dirty="0"/>
              <a:t>REFERENCES</a:t>
            </a:r>
          </a:p>
        </p:txBody>
      </p:sp>
      <p:sp>
        <p:nvSpPr>
          <p:cNvPr id="3" name="Subtitle 2"/>
          <p:cNvSpPr>
            <a:spLocks noGrp="1"/>
          </p:cNvSpPr>
          <p:nvPr>
            <p:ph type="subTitle" idx="1"/>
          </p:nvPr>
        </p:nvSpPr>
        <p:spPr>
          <a:xfrm>
            <a:off x="2024743" y="2076994"/>
            <a:ext cx="8334103" cy="3515444"/>
          </a:xfrm>
        </p:spPr>
        <p:txBody>
          <a:bodyPr/>
          <a:lstStyle/>
          <a:p>
            <a:pPr lvl="0"/>
            <a:r>
              <a:rPr lang="en-US" dirty="0"/>
              <a:t>-&gt;Joe Mayo, “Microsoft Visual Studio 2010: A Beginner’s Guide”, Tata McGraw Hill, 2010.</a:t>
            </a:r>
          </a:p>
          <a:p>
            <a:pPr lvl="0" algn="l"/>
            <a:r>
              <a:rPr lang="en-US" dirty="0"/>
              <a:t>   -&gt;Installation – MySQL – </a:t>
            </a:r>
            <a:r>
              <a:rPr lang="en-US" u="sng" dirty="0">
                <a:solidFill>
                  <a:schemeClr val="bg1"/>
                </a:solidFill>
              </a:rPr>
              <a:t>https://www.mysql.com/</a:t>
            </a:r>
            <a:endParaRPr lang="en-US" dirty="0">
              <a:solidFill>
                <a:schemeClr val="bg1"/>
              </a:solidFill>
            </a:endParaRPr>
          </a:p>
          <a:p>
            <a:pPr lvl="0" algn="l"/>
            <a:r>
              <a:rPr lang="en-US" dirty="0"/>
              <a:t>   -&gt;Geeks for Geeks - </a:t>
            </a:r>
            <a:r>
              <a:rPr lang="en-US" u="sng" dirty="0">
                <a:solidFill>
                  <a:schemeClr val="bg1"/>
                </a:solidFill>
              </a:rPr>
              <a:t>https://www.geeksforgeeks.org/</a:t>
            </a:r>
            <a:endParaRPr lang="en-US" dirty="0">
              <a:solidFill>
                <a:schemeClr val="bg1"/>
              </a:solidFill>
            </a:endParaRPr>
          </a:p>
          <a:p>
            <a:pPr lvl="0" algn="l"/>
            <a:r>
              <a:rPr lang="en-US" dirty="0"/>
              <a:t>    -&gt;Wikipedia - </a:t>
            </a:r>
            <a:r>
              <a:rPr lang="en-US" u="sng" dirty="0">
                <a:solidFill>
                  <a:schemeClr val="bg1"/>
                </a:solidFill>
              </a:rPr>
              <a:t>https://www.wikipedia.org/</a:t>
            </a:r>
            <a:endParaRPr lang="en-US" dirty="0">
              <a:solidFill>
                <a:schemeClr val="bg1"/>
              </a:solidFill>
            </a:endParaRPr>
          </a:p>
          <a:p>
            <a:pPr lvl="0" algn="l"/>
            <a:r>
              <a:rPr lang="en-US" dirty="0"/>
              <a:t>    -&gt;W3 schools- </a:t>
            </a:r>
            <a:r>
              <a:rPr lang="en-US" u="sng" dirty="0">
                <a:solidFill>
                  <a:schemeClr val="bg1"/>
                </a:solidFill>
              </a:rPr>
              <a:t>https://www.w3schools.com/</a:t>
            </a:r>
            <a:endParaRPr lang="en-US" dirty="0">
              <a:solidFill>
                <a:schemeClr val="bg1"/>
              </a:solidFill>
            </a:endParaRPr>
          </a:p>
          <a:p>
            <a:pPr algn="l"/>
            <a:endParaRPr lang="en-US"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THANK YOU</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F81A06D3-F370-AC53-7581-B9CFECEDEBD0}"/>
              </a:ext>
            </a:extLst>
          </p:cNvPr>
          <p:cNvSpPr>
            <a:spLocks noGrp="1"/>
          </p:cNvSpPr>
          <p:nvPr>
            <p:ph type="ctrTitle"/>
          </p:nvPr>
        </p:nvSpPr>
        <p:spPr>
          <a:xfrm>
            <a:off x="1371599" y="497541"/>
            <a:ext cx="10044953" cy="1239895"/>
          </a:xfrm>
        </p:spPr>
        <p:txBody>
          <a:bodyPr/>
          <a:lstStyle/>
          <a:p>
            <a:r>
              <a:rPr lang="en-US" dirty="0"/>
              <a:t>MOTIVATION</a:t>
            </a:r>
            <a:endParaRPr lang="en-IN" dirty="0"/>
          </a:p>
        </p:txBody>
      </p:sp>
      <p:sp>
        <p:nvSpPr>
          <p:cNvPr id="11" name="Subtitle 10">
            <a:extLst>
              <a:ext uri="{FF2B5EF4-FFF2-40B4-BE49-F238E27FC236}">
                <a16:creationId xmlns:a16="http://schemas.microsoft.com/office/drawing/2014/main" id="{496A3798-DE95-0679-4C31-9D834A49379A}"/>
              </a:ext>
            </a:extLst>
          </p:cNvPr>
          <p:cNvSpPr>
            <a:spLocks noGrp="1"/>
          </p:cNvSpPr>
          <p:nvPr>
            <p:ph type="subTitle" idx="1"/>
          </p:nvPr>
        </p:nvSpPr>
        <p:spPr>
          <a:xfrm>
            <a:off x="1371599" y="2124635"/>
            <a:ext cx="10044953" cy="4235824"/>
          </a:xfrm>
        </p:spPr>
        <p:txBody>
          <a:bodyPr>
            <a:noAutofit/>
          </a:bodyPr>
          <a:lstStyle/>
          <a:p>
            <a:pPr algn="just"/>
            <a:r>
              <a:rPr lang="en-US" dirty="0"/>
              <a:t>Non-Resident Indians (NRIs) who own land or property in India often face several challenges in managing their assets .Some of the problems faced by NRIs in managing their lands in India like:</a:t>
            </a:r>
          </a:p>
          <a:p>
            <a:pPr algn="just"/>
            <a:r>
              <a:rPr lang="en-US" dirty="0"/>
              <a:t>-&gt;legal issues</a:t>
            </a:r>
          </a:p>
          <a:p>
            <a:pPr algn="just"/>
            <a:r>
              <a:rPr lang="en-US" dirty="0"/>
              <a:t>-&gt;lack of transparency</a:t>
            </a:r>
          </a:p>
          <a:p>
            <a:pPr algn="just"/>
            <a:r>
              <a:rPr lang="en-US" dirty="0"/>
              <a:t>-&gt;difficulty in physical verification </a:t>
            </a:r>
          </a:p>
          <a:p>
            <a:pPr algn="just"/>
            <a:r>
              <a:rPr lang="en-US" dirty="0"/>
              <a:t>-&gt;maintenance issues</a:t>
            </a:r>
          </a:p>
          <a:p>
            <a:pPr algn="just"/>
            <a:r>
              <a:rPr lang="en-US" dirty="0"/>
              <a:t>-&gt;taxation issues and distance</a:t>
            </a:r>
          </a:p>
          <a:p>
            <a:pPr algn="just"/>
            <a:r>
              <a:rPr lang="en-US" dirty="0"/>
              <a:t>Overall, NRIs face several challenges in managing their lands in India. Seeking the help of a trusted legal advisor, property management agency, or real estate agent can help NRIs manage their assets more efficiently. But for a more efficient way of managing assets we have come up with a solution of NRI asset management office (NAMO NIDHI).</a:t>
            </a:r>
            <a:endParaRPr lang="en-IN" dirty="0"/>
          </a:p>
        </p:txBody>
      </p:sp>
    </p:spTree>
    <p:extLst>
      <p:ext uri="{BB962C8B-B14F-4D97-AF65-F5344CB8AC3E}">
        <p14:creationId xmlns:p14="http://schemas.microsoft.com/office/powerpoint/2010/main" val="10266378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3A6D40-8C0D-D142-D06B-DBD2D951EA53}"/>
              </a:ext>
            </a:extLst>
          </p:cNvPr>
          <p:cNvSpPr>
            <a:spLocks noGrp="1"/>
          </p:cNvSpPr>
          <p:nvPr>
            <p:ph type="title"/>
          </p:nvPr>
        </p:nvSpPr>
        <p:spPr>
          <a:xfrm>
            <a:off x="524435" y="403412"/>
            <a:ext cx="5190565" cy="1129553"/>
          </a:xfrm>
        </p:spPr>
        <p:txBody>
          <a:bodyPr/>
          <a:lstStyle/>
          <a:p>
            <a:r>
              <a:rPr lang="en-US" dirty="0"/>
              <a:t>LITERATURE SURVEY</a:t>
            </a:r>
            <a:endParaRPr lang="en-IN" dirty="0"/>
          </a:p>
        </p:txBody>
      </p:sp>
      <p:sp>
        <p:nvSpPr>
          <p:cNvPr id="4" name="Text Placeholder 3">
            <a:extLst>
              <a:ext uri="{FF2B5EF4-FFF2-40B4-BE49-F238E27FC236}">
                <a16:creationId xmlns:a16="http://schemas.microsoft.com/office/drawing/2014/main" id="{769FC5CA-D856-74A4-385F-7991E8001A6B}"/>
              </a:ext>
            </a:extLst>
          </p:cNvPr>
          <p:cNvSpPr>
            <a:spLocks noGrp="1"/>
          </p:cNvSpPr>
          <p:nvPr>
            <p:ph type="body" sz="half" idx="2"/>
          </p:nvPr>
        </p:nvSpPr>
        <p:spPr>
          <a:xfrm>
            <a:off x="237565" y="1855694"/>
            <a:ext cx="5607423" cy="4854388"/>
          </a:xfrm>
        </p:spPr>
        <p:txBody>
          <a:bodyPr>
            <a:normAutofit/>
          </a:bodyPr>
          <a:lstStyle/>
          <a:p>
            <a:pPr algn="just"/>
            <a:r>
              <a:rPr lang="en-US" sz="1800" b="1" dirty="0">
                <a:solidFill>
                  <a:schemeClr val="bg1"/>
                </a:solidFill>
                <a:highlight>
                  <a:srgbClr val="808080"/>
                </a:highlight>
              </a:rPr>
              <a:t>NRI-specific banking and investment platforms:</a:t>
            </a:r>
          </a:p>
          <a:p>
            <a:pPr algn="just"/>
            <a:r>
              <a:rPr lang="en-US" sz="1900" dirty="0"/>
              <a:t>-&gt;Several banks and financial institutions offer specialized platforms for NRIs to manage their assets and investments remotely. </a:t>
            </a:r>
          </a:p>
          <a:p>
            <a:pPr algn="just"/>
            <a:r>
              <a:rPr lang="en-US" sz="1900" dirty="0"/>
              <a:t>-&gt;These platforms provide features such as account management, portfolio tracking, and investment advisory services tailored to the needs of NRIs.</a:t>
            </a:r>
            <a:endParaRPr lang="en-US" dirty="0"/>
          </a:p>
          <a:p>
            <a:pPr algn="just"/>
            <a:endParaRPr lang="en-US" sz="1900" b="1" dirty="0">
              <a:solidFill>
                <a:schemeClr val="bg1"/>
              </a:solidFill>
              <a:highlight>
                <a:srgbClr val="808080"/>
              </a:highlight>
            </a:endParaRPr>
          </a:p>
          <a:p>
            <a:pPr algn="just"/>
            <a:r>
              <a:rPr lang="en-US" sz="1900" b="1" dirty="0">
                <a:solidFill>
                  <a:schemeClr val="bg1"/>
                </a:solidFill>
                <a:highlight>
                  <a:srgbClr val="808080"/>
                </a:highlight>
              </a:rPr>
              <a:t>Online platforms and apps for NRI asset management:</a:t>
            </a:r>
          </a:p>
          <a:p>
            <a:pPr algn="just"/>
            <a:r>
              <a:rPr lang="en-US" sz="1900" dirty="0"/>
              <a:t>-&gt;Various online platforms and mobile applications have been developed to help NRIs manage their assets more conveniently.</a:t>
            </a:r>
          </a:p>
          <a:p>
            <a:endParaRPr lang="en-IN" dirty="0"/>
          </a:p>
        </p:txBody>
      </p:sp>
      <p:pic>
        <p:nvPicPr>
          <p:cNvPr id="1026" name="Picture 2" descr="What the Internet of Things (IoT) Brings to Asset Management | Trackinno">
            <a:extLst>
              <a:ext uri="{FF2B5EF4-FFF2-40B4-BE49-F238E27FC236}">
                <a16:creationId xmlns:a16="http://schemas.microsoft.com/office/drawing/2014/main" id="{E0C32148-D8F5-2027-C30D-170092D77C6D}"/>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347013" y="578224"/>
            <a:ext cx="5607422" cy="56477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01534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9FC9D43-2F44-2DC9-C1A5-C86D4AE7A441}"/>
              </a:ext>
            </a:extLst>
          </p:cNvPr>
          <p:cNvSpPr>
            <a:spLocks noGrp="1"/>
          </p:cNvSpPr>
          <p:nvPr>
            <p:ph type="body" sz="half" idx="2"/>
          </p:nvPr>
        </p:nvSpPr>
        <p:spPr>
          <a:xfrm>
            <a:off x="423671" y="1129554"/>
            <a:ext cx="5358563" cy="3482788"/>
          </a:xfrm>
        </p:spPr>
        <p:txBody>
          <a:bodyPr>
            <a:normAutofit/>
          </a:bodyPr>
          <a:lstStyle/>
          <a:p>
            <a:pPr algn="just"/>
            <a:r>
              <a:rPr lang="en-US" sz="2000" b="1" dirty="0">
                <a:highlight>
                  <a:srgbClr val="808080"/>
                </a:highlight>
              </a:rPr>
              <a:t>Financial advisory services for NRIs:</a:t>
            </a:r>
            <a:endParaRPr lang="en-US" sz="2000" dirty="0"/>
          </a:p>
          <a:p>
            <a:pPr algn="just"/>
            <a:r>
              <a:rPr lang="en-US" sz="2000" dirty="0"/>
              <a:t>-&gt;Many financial advisory firms specialize in providing investment and wealth management services to NRIs. </a:t>
            </a:r>
            <a:endParaRPr lang="en-IN" sz="1800" dirty="0">
              <a:highlight>
                <a:srgbClr val="808080"/>
              </a:highlight>
            </a:endParaRPr>
          </a:p>
          <a:p>
            <a:pPr algn="just"/>
            <a:r>
              <a:rPr lang="en-US" sz="2000" dirty="0"/>
              <a:t>-&gt;These firms offer personalized financial planning, investment advice, and portfolio management services to help NRIs optimize their asset allocation and achieve their financial goals.</a:t>
            </a:r>
            <a:endParaRPr lang="en-IN" sz="1800" dirty="0">
              <a:highlight>
                <a:srgbClr val="808080"/>
              </a:highlight>
            </a:endParaRPr>
          </a:p>
          <a:p>
            <a:pPr algn="just"/>
            <a:endParaRPr lang="en-US" sz="2000" dirty="0"/>
          </a:p>
        </p:txBody>
      </p:sp>
      <p:pic>
        <p:nvPicPr>
          <p:cNvPr id="2052" name="Picture 4" descr="Return to origin: Why NRIs return and why people with roots here are drawn  to India">
            <a:extLst>
              <a:ext uri="{FF2B5EF4-FFF2-40B4-BE49-F238E27FC236}">
                <a16:creationId xmlns:a16="http://schemas.microsoft.com/office/drawing/2014/main" id="{01F60D8B-01D9-A5D8-0D98-AF2A9FD60CBC}"/>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696635" y="1021975"/>
            <a:ext cx="4881283" cy="45047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54624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9FC9D43-2F44-2DC9-C1A5-C86D4AE7A441}"/>
              </a:ext>
            </a:extLst>
          </p:cNvPr>
          <p:cNvSpPr>
            <a:spLocks noGrp="1"/>
          </p:cNvSpPr>
          <p:nvPr>
            <p:ph type="body" sz="half" idx="2"/>
          </p:nvPr>
        </p:nvSpPr>
        <p:spPr>
          <a:xfrm>
            <a:off x="242047" y="1048871"/>
            <a:ext cx="5540187" cy="4854388"/>
          </a:xfrm>
        </p:spPr>
        <p:txBody>
          <a:bodyPr>
            <a:normAutofit/>
          </a:bodyPr>
          <a:lstStyle/>
          <a:p>
            <a:pPr algn="just"/>
            <a:r>
              <a:rPr lang="en-US" sz="3600" u="sng" dirty="0"/>
              <a:t>LIMITATIONS:-</a:t>
            </a:r>
          </a:p>
          <a:p>
            <a:pPr algn="just"/>
            <a:r>
              <a:rPr lang="en-US" sz="2400" dirty="0"/>
              <a:t>-&gt;</a:t>
            </a:r>
            <a:r>
              <a:rPr lang="en-IN" sz="2400" dirty="0"/>
              <a:t>Limited product offerings</a:t>
            </a:r>
          </a:p>
          <a:p>
            <a:pPr algn="just"/>
            <a:r>
              <a:rPr lang="en-IN" sz="2400" dirty="0"/>
              <a:t>-&gt;Complex regulatory landscape</a:t>
            </a:r>
          </a:p>
          <a:p>
            <a:pPr algn="just"/>
            <a:r>
              <a:rPr lang="en-IN" sz="2400" dirty="0"/>
              <a:t>-&gt;</a:t>
            </a:r>
            <a:r>
              <a:rPr lang="en-US" sz="2400" dirty="0"/>
              <a:t>Currency conversion </a:t>
            </a:r>
          </a:p>
          <a:p>
            <a:pPr algn="just"/>
            <a:r>
              <a:rPr lang="en-US" sz="2400" dirty="0"/>
              <a:t>-&gt;</a:t>
            </a:r>
            <a:r>
              <a:rPr lang="en-IN" sz="2400" dirty="0"/>
              <a:t>Limited accessibility</a:t>
            </a:r>
            <a:endParaRPr lang="en-US" sz="2400" dirty="0"/>
          </a:p>
          <a:p>
            <a:pPr algn="just"/>
            <a:r>
              <a:rPr lang="en-US" sz="2400" dirty="0"/>
              <a:t>-&gt;</a:t>
            </a:r>
            <a:r>
              <a:rPr lang="en-IN" sz="2400" dirty="0"/>
              <a:t>Language and cultural barriers</a:t>
            </a:r>
            <a:endParaRPr lang="en-US" sz="2400" dirty="0"/>
          </a:p>
          <a:p>
            <a:pPr algn="just"/>
            <a:r>
              <a:rPr lang="en-US" sz="2400" dirty="0"/>
              <a:t>-&gt;</a:t>
            </a:r>
            <a:r>
              <a:rPr lang="en-IN" sz="2400" dirty="0"/>
              <a:t>Lack of personalized advice</a:t>
            </a:r>
          </a:p>
          <a:p>
            <a:pPr algn="just"/>
            <a:endParaRPr lang="en-US" sz="2000" dirty="0"/>
          </a:p>
        </p:txBody>
      </p:sp>
      <p:pic>
        <p:nvPicPr>
          <p:cNvPr id="4098" name="Picture 2" descr="Research Limitation | Do Not Edit">
            <a:extLst>
              <a:ext uri="{FF2B5EF4-FFF2-40B4-BE49-F238E27FC236}">
                <a16:creationId xmlns:a16="http://schemas.microsoft.com/office/drawing/2014/main" id="{8E5A2EC7-1AC9-10BC-1509-E433397D8C2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992471" y="1232087"/>
            <a:ext cx="4518211" cy="42677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29415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2944C4-46E7-C460-18E2-CAAD379E175A}"/>
              </a:ext>
            </a:extLst>
          </p:cNvPr>
          <p:cNvSpPr>
            <a:spLocks noGrp="1"/>
          </p:cNvSpPr>
          <p:nvPr>
            <p:ph type="ctrTitle"/>
          </p:nvPr>
        </p:nvSpPr>
        <p:spPr>
          <a:xfrm>
            <a:off x="1600200" y="262109"/>
            <a:ext cx="8991600" cy="1645920"/>
          </a:xfrm>
        </p:spPr>
        <p:txBody>
          <a:bodyPr/>
          <a:lstStyle/>
          <a:p>
            <a:r>
              <a:rPr lang="en-US" dirty="0"/>
              <a:t>PROBLEM STATEMENT</a:t>
            </a:r>
            <a:endParaRPr lang="en-IN" dirty="0"/>
          </a:p>
        </p:txBody>
      </p:sp>
      <p:sp>
        <p:nvSpPr>
          <p:cNvPr id="3" name="Subtitle 2">
            <a:extLst>
              <a:ext uri="{FF2B5EF4-FFF2-40B4-BE49-F238E27FC236}">
                <a16:creationId xmlns:a16="http://schemas.microsoft.com/office/drawing/2014/main" id="{A7662A26-9DC6-55EE-CD34-825759791567}"/>
              </a:ext>
            </a:extLst>
          </p:cNvPr>
          <p:cNvSpPr>
            <a:spLocks noGrp="1"/>
          </p:cNvSpPr>
          <p:nvPr>
            <p:ph type="subTitle" idx="1"/>
          </p:nvPr>
        </p:nvSpPr>
        <p:spPr>
          <a:xfrm>
            <a:off x="1707776" y="2460812"/>
            <a:ext cx="8884024" cy="3254188"/>
          </a:xfrm>
        </p:spPr>
        <p:txBody>
          <a:bodyPr/>
          <a:lstStyle/>
          <a:p>
            <a:pPr algn="just"/>
            <a:r>
              <a:rPr lang="en-US" dirty="0"/>
              <a:t>NRIs face several challenges in managing their assets in India. Seeking the help of a trusted financial advisor, legal advisor, or property management agency can help NRIs manage their assets more efficiently. It is also important for NRIs to stay informed about the latest developments in the Indian market and seek professional advice before making any investment decisions .NRI’s who invest in India may face currency fluctuations, which can impact their returns. They may also face difficulties in repatriating their funds due to regulatory restrictions. If there is a trusted source on which they can rely on then it would be very helpful for them.</a:t>
            </a:r>
            <a:endParaRPr lang="en-IN" dirty="0"/>
          </a:p>
        </p:txBody>
      </p:sp>
    </p:spTree>
    <p:extLst>
      <p:ext uri="{BB962C8B-B14F-4D97-AF65-F5344CB8AC3E}">
        <p14:creationId xmlns:p14="http://schemas.microsoft.com/office/powerpoint/2010/main" val="23821930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FF160D-2579-5D8B-020E-53DD2BB80F39}"/>
              </a:ext>
            </a:extLst>
          </p:cNvPr>
          <p:cNvSpPr>
            <a:spLocks noGrp="1"/>
          </p:cNvSpPr>
          <p:nvPr>
            <p:ph type="ctrTitle"/>
          </p:nvPr>
        </p:nvSpPr>
        <p:spPr>
          <a:xfrm>
            <a:off x="1600200" y="403412"/>
            <a:ext cx="8991600" cy="1344706"/>
          </a:xfrm>
        </p:spPr>
        <p:txBody>
          <a:bodyPr/>
          <a:lstStyle/>
          <a:p>
            <a:r>
              <a:rPr lang="en-US" dirty="0"/>
              <a:t>PROPOSED SOLUTION</a:t>
            </a:r>
            <a:endParaRPr lang="en-IN" dirty="0"/>
          </a:p>
        </p:txBody>
      </p:sp>
      <p:sp>
        <p:nvSpPr>
          <p:cNvPr id="3" name="Subtitle 2">
            <a:extLst>
              <a:ext uri="{FF2B5EF4-FFF2-40B4-BE49-F238E27FC236}">
                <a16:creationId xmlns:a16="http://schemas.microsoft.com/office/drawing/2014/main" id="{8B470B78-744C-5FAD-061B-B35954CFDFA4}"/>
              </a:ext>
            </a:extLst>
          </p:cNvPr>
          <p:cNvSpPr>
            <a:spLocks noGrp="1"/>
          </p:cNvSpPr>
          <p:nvPr>
            <p:ph type="subTitle" idx="1"/>
          </p:nvPr>
        </p:nvSpPr>
        <p:spPr>
          <a:xfrm>
            <a:off x="1600200" y="2151529"/>
            <a:ext cx="8991600" cy="4101353"/>
          </a:xfrm>
        </p:spPr>
        <p:txBody>
          <a:bodyPr/>
          <a:lstStyle/>
          <a:p>
            <a:r>
              <a:rPr lang="en-US" dirty="0"/>
              <a:t>Our Proposed Solution  includes NRI’s can access our website and avail our services.</a:t>
            </a:r>
          </a:p>
          <a:p>
            <a:pPr algn="just"/>
            <a:r>
              <a:rPr lang="en-US" sz="2800" u="sng" dirty="0">
                <a:solidFill>
                  <a:schemeClr val="tx1"/>
                </a:solidFill>
              </a:rPr>
              <a:t>Services:-</a:t>
            </a:r>
            <a:br>
              <a:rPr lang="en-US" dirty="0"/>
            </a:br>
            <a:r>
              <a:rPr lang="en-US" dirty="0"/>
              <a:t>-&gt;</a:t>
            </a:r>
            <a:r>
              <a:rPr lang="en-US" sz="2400" b="1" i="0" u="sng" dirty="0">
                <a:effectLst/>
                <a:latin typeface="Söhne"/>
              </a:rPr>
              <a:t>Regular Property Visits </a:t>
            </a:r>
            <a:r>
              <a:rPr lang="en-US" b="1" i="0" dirty="0">
                <a:effectLst/>
                <a:latin typeface="Söhne"/>
              </a:rPr>
              <a:t>: The application will facilitate scheduled visits to the properties of registered NRI’s . This service helps prevent issues like illegal occupancy by ensuring that the property remains attended and properly maintained.</a:t>
            </a:r>
          </a:p>
          <a:p>
            <a:pPr algn="just"/>
            <a:r>
              <a:rPr lang="en-US" b="1" dirty="0">
                <a:latin typeface="Söhne"/>
              </a:rPr>
              <a:t>-&gt;</a:t>
            </a:r>
            <a:r>
              <a:rPr lang="en-US" sz="2400" b="1" u="sng" dirty="0">
                <a:latin typeface="Söhne"/>
              </a:rPr>
              <a:t>Encumbrance Certificate Services</a:t>
            </a:r>
            <a:r>
              <a:rPr lang="en-US" b="1" dirty="0">
                <a:latin typeface="Söhne"/>
              </a:rPr>
              <a:t>: The web application will provide NRI property owners with the capability to easily obtain Encumbrance Certificate for their land holdings . This service ensures transparency and legal compliance in property transactions.</a:t>
            </a:r>
            <a:endParaRPr lang="en-IN" dirty="0"/>
          </a:p>
        </p:txBody>
      </p:sp>
    </p:spTree>
    <p:extLst>
      <p:ext uri="{BB962C8B-B14F-4D97-AF65-F5344CB8AC3E}">
        <p14:creationId xmlns:p14="http://schemas.microsoft.com/office/powerpoint/2010/main" val="41578439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514E16-C7C2-D718-8878-476C69FF9FA3}"/>
              </a:ext>
            </a:extLst>
          </p:cNvPr>
          <p:cNvSpPr>
            <a:spLocks noGrp="1"/>
          </p:cNvSpPr>
          <p:nvPr>
            <p:ph type="ctrTitle"/>
          </p:nvPr>
        </p:nvSpPr>
        <p:spPr>
          <a:xfrm>
            <a:off x="1172361" y="507611"/>
            <a:ext cx="8991600" cy="1645920"/>
          </a:xfrm>
        </p:spPr>
        <p:txBody>
          <a:bodyPr/>
          <a:lstStyle/>
          <a:p>
            <a:r>
              <a:rPr lang="en-IN" dirty="0"/>
              <a:t>INTRODUTION</a:t>
            </a:r>
          </a:p>
        </p:txBody>
      </p:sp>
      <p:sp>
        <p:nvSpPr>
          <p:cNvPr id="3" name="Subtitle 2">
            <a:extLst>
              <a:ext uri="{FF2B5EF4-FFF2-40B4-BE49-F238E27FC236}">
                <a16:creationId xmlns:a16="http://schemas.microsoft.com/office/drawing/2014/main" id="{76753664-F782-DCB7-BC50-8E310108BFF4}"/>
              </a:ext>
            </a:extLst>
          </p:cNvPr>
          <p:cNvSpPr>
            <a:spLocks noGrp="1"/>
          </p:cNvSpPr>
          <p:nvPr>
            <p:ph type="subTitle" idx="1"/>
          </p:nvPr>
        </p:nvSpPr>
        <p:spPr>
          <a:xfrm>
            <a:off x="1172361" y="2449584"/>
            <a:ext cx="9062208" cy="3531766"/>
          </a:xfrm>
        </p:spPr>
        <p:txBody>
          <a:bodyPr/>
          <a:lstStyle/>
          <a:p>
            <a:endParaRPr lang="en-US" sz="2000" dirty="0">
              <a:solidFill>
                <a:schemeClr val="tx1">
                  <a:lumMod val="95000"/>
                  <a:lumOff val="5000"/>
                </a:schemeClr>
              </a:solidFill>
              <a:latin typeface="Gill Sans MT" panose="020B0502020104020203" pitchFamily="34" charset="0"/>
              <a:cs typeface="Alef" panose="00000500000000000000" pitchFamily="2" charset="-79"/>
            </a:endParaRPr>
          </a:p>
          <a:p>
            <a:pPr marL="342900" indent="-342900" algn="l">
              <a:buFont typeface="Arial" panose="020B0604020202020204" pitchFamily="34" charset="0"/>
              <a:buChar char="•"/>
            </a:pPr>
            <a:r>
              <a:rPr lang="en-US" dirty="0">
                <a:solidFill>
                  <a:schemeClr val="tx1">
                    <a:lumMod val="95000"/>
                    <a:lumOff val="5000"/>
                  </a:schemeClr>
                </a:solidFill>
                <a:latin typeface="Gill Sans MT" panose="020B0502020104020203" pitchFamily="34" charset="0"/>
                <a:cs typeface="Alef" panose="00000500000000000000" pitchFamily="2" charset="-79"/>
                <a:sym typeface="Wingdings" panose="05000000000000000000" pitchFamily="2" charset="2"/>
              </a:rPr>
              <a:t></a:t>
            </a:r>
            <a:r>
              <a:rPr lang="en-US" sz="2000" dirty="0">
                <a:solidFill>
                  <a:schemeClr val="tx1">
                    <a:lumMod val="95000"/>
                    <a:lumOff val="5000"/>
                  </a:schemeClr>
                </a:solidFill>
                <a:latin typeface="Gill Sans MT" panose="020B0502020104020203" pitchFamily="34" charset="0"/>
                <a:cs typeface="Alef" panose="00000500000000000000" pitchFamily="2" charset="-79"/>
              </a:rPr>
              <a:t>Our project is useful for Non-Resident Indians (NRIs) who own land or property   in India often face several challenges in managing their assets. </a:t>
            </a:r>
          </a:p>
          <a:p>
            <a:pPr marL="342900" indent="-342900" algn="l">
              <a:buFont typeface="Arial" panose="020B0604020202020204" pitchFamily="34" charset="0"/>
              <a:buChar char="•"/>
            </a:pPr>
            <a:r>
              <a:rPr lang="en-US" sz="2000" dirty="0">
                <a:solidFill>
                  <a:schemeClr val="tx1">
                    <a:lumMod val="95000"/>
                    <a:lumOff val="5000"/>
                  </a:schemeClr>
                </a:solidFill>
                <a:latin typeface="Gill Sans MT" panose="020B0502020104020203" pitchFamily="34" charset="0"/>
                <a:cs typeface="Alef" panose="00000500000000000000" pitchFamily="2" charset="-79"/>
                <a:sym typeface="Wingdings" panose="05000000000000000000" pitchFamily="2" charset="2"/>
              </a:rPr>
              <a:t></a:t>
            </a:r>
            <a:r>
              <a:rPr lang="en-US" sz="2000" dirty="0">
                <a:solidFill>
                  <a:schemeClr val="tx1">
                    <a:lumMod val="95000"/>
                    <a:lumOff val="5000"/>
                  </a:schemeClr>
                </a:solidFill>
                <a:latin typeface="Gill Sans MT" panose="020B0502020104020203" pitchFamily="34" charset="0"/>
                <a:cs typeface="Alef" panose="00000500000000000000" pitchFamily="2" charset="-79"/>
              </a:rPr>
              <a:t>Some of the challenges are: legal issues, lack of transparency, </a:t>
            </a:r>
            <a:r>
              <a:rPr lang="en-IN" sz="2000" dirty="0">
                <a:solidFill>
                  <a:schemeClr val="tx1">
                    <a:lumMod val="95000"/>
                    <a:lumOff val="5000"/>
                  </a:schemeClr>
                </a:solidFill>
                <a:latin typeface="Gill Sans MT" panose="020B0502020104020203" pitchFamily="34" charset="0"/>
                <a:cs typeface="Alef" panose="00000500000000000000" pitchFamily="2" charset="-79"/>
              </a:rPr>
              <a:t>maintenance issues etc. </a:t>
            </a:r>
          </a:p>
          <a:p>
            <a:pPr marL="342900" indent="-342900" algn="l">
              <a:buFont typeface="Arial" panose="020B0604020202020204" pitchFamily="34" charset="0"/>
              <a:buChar char="•"/>
            </a:pPr>
            <a:r>
              <a:rPr lang="en-IN" dirty="0">
                <a:solidFill>
                  <a:schemeClr val="tx1">
                    <a:lumMod val="95000"/>
                    <a:lumOff val="5000"/>
                  </a:schemeClr>
                </a:solidFill>
                <a:latin typeface="Gill Sans MT" panose="020B0502020104020203" pitchFamily="34" charset="0"/>
                <a:cs typeface="Alef" panose="00000500000000000000" pitchFamily="2" charset="-79"/>
                <a:sym typeface="Wingdings" panose="05000000000000000000" pitchFamily="2" charset="2"/>
              </a:rPr>
              <a:t></a:t>
            </a:r>
            <a:r>
              <a:rPr lang="en-IN" sz="2000" dirty="0">
                <a:solidFill>
                  <a:schemeClr val="tx1">
                    <a:lumMod val="95000"/>
                    <a:lumOff val="5000"/>
                  </a:schemeClr>
                </a:solidFill>
                <a:latin typeface="Gill Sans MT" panose="020B0502020104020203" pitchFamily="34" charset="0"/>
                <a:cs typeface="Alef" panose="00000500000000000000" pitchFamily="2" charset="-79"/>
              </a:rPr>
              <a:t>This project provides services like Encumbrance Certificate, land details etc.</a:t>
            </a:r>
          </a:p>
          <a:p>
            <a:pPr marL="342900" indent="-342900" algn="l">
              <a:buFont typeface="Arial" panose="020B0604020202020204" pitchFamily="34" charset="0"/>
              <a:buChar char="•"/>
            </a:pPr>
            <a:r>
              <a:rPr lang="en-IN" dirty="0">
                <a:solidFill>
                  <a:schemeClr val="tx1">
                    <a:lumMod val="95000"/>
                    <a:lumOff val="5000"/>
                  </a:schemeClr>
                </a:solidFill>
                <a:latin typeface="Gill Sans MT" panose="020B0502020104020203" pitchFamily="34" charset="0"/>
                <a:cs typeface="Alef" panose="00000500000000000000" pitchFamily="2" charset="-79"/>
                <a:sym typeface="Wingdings" panose="05000000000000000000" pitchFamily="2" charset="2"/>
              </a:rPr>
              <a:t></a:t>
            </a:r>
            <a:r>
              <a:rPr lang="en-US" sz="2000" dirty="0">
                <a:solidFill>
                  <a:schemeClr val="tx1">
                    <a:lumMod val="95000"/>
                    <a:lumOff val="5000"/>
                  </a:schemeClr>
                </a:solidFill>
                <a:latin typeface="Gill Sans MT" panose="020B0502020104020203" pitchFamily="34" charset="0"/>
                <a:cs typeface="Alef" panose="00000500000000000000" pitchFamily="2" charset="-79"/>
              </a:rPr>
              <a:t> So these assets are managed by this application allows the user to monitor their lands by their own and in a very easy and quick process</a:t>
            </a:r>
            <a:r>
              <a:rPr lang="en-US" sz="2000" dirty="0">
                <a:solidFill>
                  <a:schemeClr val="tx1">
                    <a:lumMod val="95000"/>
                    <a:lumOff val="5000"/>
                  </a:schemeClr>
                </a:solidFill>
                <a:cs typeface="Alef" panose="00000500000000000000" pitchFamily="2" charset="-79"/>
              </a:rPr>
              <a:t>.</a:t>
            </a:r>
            <a:r>
              <a:rPr lang="en-IN" sz="2000" dirty="0">
                <a:solidFill>
                  <a:schemeClr val="tx1">
                    <a:lumMod val="95000"/>
                    <a:lumOff val="5000"/>
                  </a:schemeClr>
                </a:solidFill>
                <a:cs typeface="Alef" panose="00000500000000000000" pitchFamily="2" charset="-79"/>
              </a:rPr>
              <a:t> </a:t>
            </a:r>
          </a:p>
          <a:p>
            <a:endParaRPr lang="en-IN" dirty="0"/>
          </a:p>
        </p:txBody>
      </p:sp>
    </p:spTree>
    <p:extLst>
      <p:ext uri="{BB962C8B-B14F-4D97-AF65-F5344CB8AC3E}">
        <p14:creationId xmlns:p14="http://schemas.microsoft.com/office/powerpoint/2010/main" val="3029905180"/>
      </p:ext>
    </p:extLst>
  </p:cSld>
  <p:clrMapOvr>
    <a:masterClrMapping/>
  </p:clrMapOvr>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docProps/app.xml><?xml version="1.0" encoding="utf-8"?>
<Properties xmlns="http://schemas.openxmlformats.org/officeDocument/2006/extended-properties" xmlns:vt="http://schemas.openxmlformats.org/officeDocument/2006/docPropsVTypes">
  <Template>TM10001115[[fn=Parcel]]</Template>
  <TotalTime>424</TotalTime>
  <Words>1340</Words>
  <Application>Microsoft Office PowerPoint</Application>
  <PresentationFormat>Widescreen</PresentationFormat>
  <Paragraphs>123</Paragraphs>
  <Slides>29</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29</vt:i4>
      </vt:variant>
    </vt:vector>
  </HeadingPairs>
  <TitlesOfParts>
    <vt:vector size="35" baseType="lpstr">
      <vt:lpstr>Arial</vt:lpstr>
      <vt:lpstr>Bahnschrift</vt:lpstr>
      <vt:lpstr>Gill Sans MT</vt:lpstr>
      <vt:lpstr>Söhne</vt:lpstr>
      <vt:lpstr>Wingdings</vt:lpstr>
      <vt:lpstr>Parcel</vt:lpstr>
      <vt:lpstr>NAMO NIDHI- NRI ASSET MANAGEMENT SYSTEM</vt:lpstr>
      <vt:lpstr>ABSTRACT</vt:lpstr>
      <vt:lpstr>MOTIVATION</vt:lpstr>
      <vt:lpstr>LITERATURE SURVEY</vt:lpstr>
      <vt:lpstr>PowerPoint Presentation</vt:lpstr>
      <vt:lpstr>PowerPoint Presentation</vt:lpstr>
      <vt:lpstr>PROBLEM STATEMENT</vt:lpstr>
      <vt:lpstr>PROPOSED SOLUTION</vt:lpstr>
      <vt:lpstr>INTRODUTION</vt:lpstr>
      <vt:lpstr>Technology stack</vt:lpstr>
      <vt:lpstr>Phases of development</vt:lpstr>
      <vt:lpstr>Class diagram</vt:lpstr>
      <vt:lpstr>Use case diagram</vt:lpstr>
      <vt:lpstr>Architecture diagram</vt:lpstr>
      <vt:lpstr>ACTIVITY DIAGRAM</vt:lpstr>
      <vt:lpstr>IMPLEMENTATION</vt:lpstr>
      <vt:lpstr>USER LOGIN PAGE</vt:lpstr>
      <vt:lpstr>PowerPoint Presentation</vt:lpstr>
      <vt:lpstr>LAND VISIT PAGE</vt:lpstr>
      <vt:lpstr>ENCUMBRANCE CERTIFICATE PAGE</vt:lpstr>
      <vt:lpstr>RESULTS</vt:lpstr>
      <vt:lpstr>RESULTS</vt:lpstr>
      <vt:lpstr>CHERUPALLY KAVYA 20B81A05S6</vt:lpstr>
      <vt:lpstr>KAYITHI VARSHITHA 20B81A05V7</vt:lpstr>
      <vt:lpstr>KUNTA SUPRAJA 20B81A05V1</vt:lpstr>
      <vt:lpstr>CONCLUSION</vt:lpstr>
      <vt:lpstr>FUTURE ENHANCEMENTS</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NAMO NIDHI- NRI ASSET MANAGEMENT SYSTEM</dc:title>
  <dc:creator>kavyacherupally15@gmail.com</dc:creator>
  <cp:lastModifiedBy>kavyacherupally15@gmail.com</cp:lastModifiedBy>
  <cp:revision>13</cp:revision>
  <dcterms:created xsi:type="dcterms:W3CDTF">2023-11-06T08:51:18Z</dcterms:created>
  <dcterms:modified xsi:type="dcterms:W3CDTF">2023-11-07T15:06:24Z</dcterms:modified>
</cp:coreProperties>
</file>